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741" r:id="rId1"/>
  </p:sldMasterIdLst>
  <p:notesMasterIdLst>
    <p:notesMasterId r:id="rId21"/>
  </p:notesMasterIdLst>
  <p:handoutMasterIdLst>
    <p:handoutMasterId r:id="rId22"/>
  </p:handoutMasterIdLst>
  <p:sldIdLst>
    <p:sldId id="277" r:id="rId2"/>
    <p:sldId id="278" r:id="rId3"/>
    <p:sldId id="290" r:id="rId4"/>
    <p:sldId id="286" r:id="rId5"/>
    <p:sldId id="279" r:id="rId6"/>
    <p:sldId id="283" r:id="rId7"/>
    <p:sldId id="284" r:id="rId8"/>
    <p:sldId id="272" r:id="rId9"/>
    <p:sldId id="289" r:id="rId10"/>
    <p:sldId id="287" r:id="rId11"/>
    <p:sldId id="288" r:id="rId12"/>
    <p:sldId id="291" r:id="rId13"/>
    <p:sldId id="280" r:id="rId14"/>
    <p:sldId id="292" r:id="rId15"/>
    <p:sldId id="285" r:id="rId16"/>
    <p:sldId id="294" r:id="rId17"/>
    <p:sldId id="295" r:id="rId18"/>
    <p:sldId id="296" r:id="rId19"/>
    <p:sldId id="302"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342" y="108"/>
      </p:cViewPr>
      <p:guideLst>
        <p:guide orient="horz" pos="2160"/>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02BF1D0-7AD8-E542-9517-78143B3AAC85}" type="datetimeFigureOut">
              <a:rPr lang="en-US" smtClean="0"/>
              <a:t>8/25/2017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E22BDE7-E99B-6847-9C2E-CB9834707C20}" type="slidenum">
              <a:rPr lang="en-US" smtClean="0"/>
              <a:t>‹#›</a:t>
            </a:fld>
            <a:endParaRPr lang="en-US"/>
          </a:p>
        </p:txBody>
      </p:sp>
    </p:spTree>
    <p:extLst>
      <p:ext uri="{BB962C8B-B14F-4D97-AF65-F5344CB8AC3E}">
        <p14:creationId xmlns:p14="http://schemas.microsoft.com/office/powerpoint/2010/main" val="2690699334"/>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jpg>
</file>

<file path=ppt/media/image4.jpg>
</file>

<file path=ppt/media/image5.jpg>
</file>

<file path=ppt/media/image6.jpg>
</file>

<file path=ppt/media/image7.png>
</file>

<file path=ppt/media/image8.gif>
</file>

<file path=ppt/media/image9.gi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A78860-B61B-4626-B47C-B57827C2E39E}" type="datetimeFigureOut">
              <a:rPr lang="en-NZ" smtClean="0"/>
              <a:t>25/08/2017</a:t>
            </a:fld>
            <a:endParaRPr lang="en-NZ"/>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AF35C4-B1DB-4330-977A-AEB8D43E958F}" type="slidenum">
              <a:rPr lang="en-NZ" smtClean="0"/>
              <a:t>‹#›</a:t>
            </a:fld>
            <a:endParaRPr lang="en-NZ"/>
          </a:p>
        </p:txBody>
      </p:sp>
    </p:spTree>
    <p:extLst>
      <p:ext uri="{BB962C8B-B14F-4D97-AF65-F5344CB8AC3E}">
        <p14:creationId xmlns:p14="http://schemas.microsoft.com/office/powerpoint/2010/main" val="409114318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10"/>
          </p:nvPr>
        </p:nvSpPr>
        <p:spPr/>
        <p:txBody>
          <a:bodyPr/>
          <a:lstStyle/>
          <a:p>
            <a:fld id="{2BAF35C4-B1DB-4330-977A-AEB8D43E958F}" type="slidenum">
              <a:rPr lang="en-NZ" smtClean="0"/>
              <a:t>1</a:t>
            </a:fld>
            <a:endParaRPr lang="en-NZ"/>
          </a:p>
        </p:txBody>
      </p:sp>
    </p:spTree>
    <p:extLst>
      <p:ext uri="{BB962C8B-B14F-4D97-AF65-F5344CB8AC3E}">
        <p14:creationId xmlns:p14="http://schemas.microsoft.com/office/powerpoint/2010/main" val="19799370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10"/>
          </p:nvPr>
        </p:nvSpPr>
        <p:spPr/>
        <p:txBody>
          <a:bodyPr/>
          <a:lstStyle/>
          <a:p>
            <a:fld id="{2BAF35C4-B1DB-4330-977A-AEB8D43E958F}" type="slidenum">
              <a:rPr lang="en-NZ" smtClean="0"/>
              <a:t>10</a:t>
            </a:fld>
            <a:endParaRPr lang="en-NZ"/>
          </a:p>
        </p:txBody>
      </p:sp>
    </p:spTree>
    <p:extLst>
      <p:ext uri="{BB962C8B-B14F-4D97-AF65-F5344CB8AC3E}">
        <p14:creationId xmlns:p14="http://schemas.microsoft.com/office/powerpoint/2010/main" val="10573700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10"/>
          </p:nvPr>
        </p:nvSpPr>
        <p:spPr/>
        <p:txBody>
          <a:bodyPr/>
          <a:lstStyle/>
          <a:p>
            <a:fld id="{2BAF35C4-B1DB-4330-977A-AEB8D43E958F}" type="slidenum">
              <a:rPr lang="en-NZ" smtClean="0"/>
              <a:t>11</a:t>
            </a:fld>
            <a:endParaRPr lang="en-NZ"/>
          </a:p>
        </p:txBody>
      </p:sp>
    </p:spTree>
    <p:extLst>
      <p:ext uri="{BB962C8B-B14F-4D97-AF65-F5344CB8AC3E}">
        <p14:creationId xmlns:p14="http://schemas.microsoft.com/office/powerpoint/2010/main" val="3407444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10"/>
          </p:nvPr>
        </p:nvSpPr>
        <p:spPr/>
        <p:txBody>
          <a:bodyPr/>
          <a:lstStyle/>
          <a:p>
            <a:fld id="{2BAF35C4-B1DB-4330-977A-AEB8D43E958F}" type="slidenum">
              <a:rPr lang="en-NZ" smtClean="0"/>
              <a:t>12</a:t>
            </a:fld>
            <a:endParaRPr lang="en-NZ"/>
          </a:p>
        </p:txBody>
      </p:sp>
    </p:spTree>
    <p:extLst>
      <p:ext uri="{BB962C8B-B14F-4D97-AF65-F5344CB8AC3E}">
        <p14:creationId xmlns:p14="http://schemas.microsoft.com/office/powerpoint/2010/main" val="36388313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10"/>
          </p:nvPr>
        </p:nvSpPr>
        <p:spPr/>
        <p:txBody>
          <a:bodyPr/>
          <a:lstStyle/>
          <a:p>
            <a:fld id="{2BAF35C4-B1DB-4330-977A-AEB8D43E958F}" type="slidenum">
              <a:rPr lang="en-NZ" smtClean="0"/>
              <a:t>13</a:t>
            </a:fld>
            <a:endParaRPr lang="en-NZ"/>
          </a:p>
        </p:txBody>
      </p:sp>
    </p:spTree>
    <p:extLst>
      <p:ext uri="{BB962C8B-B14F-4D97-AF65-F5344CB8AC3E}">
        <p14:creationId xmlns:p14="http://schemas.microsoft.com/office/powerpoint/2010/main" val="22000259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10"/>
          </p:nvPr>
        </p:nvSpPr>
        <p:spPr/>
        <p:txBody>
          <a:bodyPr/>
          <a:lstStyle/>
          <a:p>
            <a:fld id="{2BAF35C4-B1DB-4330-977A-AEB8D43E958F}" type="slidenum">
              <a:rPr lang="en-NZ" smtClean="0"/>
              <a:t>14</a:t>
            </a:fld>
            <a:endParaRPr lang="en-NZ"/>
          </a:p>
        </p:txBody>
      </p:sp>
    </p:spTree>
    <p:extLst>
      <p:ext uri="{BB962C8B-B14F-4D97-AF65-F5344CB8AC3E}">
        <p14:creationId xmlns:p14="http://schemas.microsoft.com/office/powerpoint/2010/main" val="39199377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10"/>
          </p:nvPr>
        </p:nvSpPr>
        <p:spPr/>
        <p:txBody>
          <a:bodyPr/>
          <a:lstStyle/>
          <a:p>
            <a:fld id="{2BAF35C4-B1DB-4330-977A-AEB8D43E958F}" type="slidenum">
              <a:rPr lang="en-NZ" smtClean="0"/>
              <a:t>15</a:t>
            </a:fld>
            <a:endParaRPr lang="en-NZ"/>
          </a:p>
        </p:txBody>
      </p:sp>
    </p:spTree>
    <p:extLst>
      <p:ext uri="{BB962C8B-B14F-4D97-AF65-F5344CB8AC3E}">
        <p14:creationId xmlns:p14="http://schemas.microsoft.com/office/powerpoint/2010/main" val="36066679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10"/>
          </p:nvPr>
        </p:nvSpPr>
        <p:spPr/>
        <p:txBody>
          <a:bodyPr/>
          <a:lstStyle/>
          <a:p>
            <a:fld id="{2BAF35C4-B1DB-4330-977A-AEB8D43E958F}" type="slidenum">
              <a:rPr lang="en-NZ" smtClean="0"/>
              <a:t>16</a:t>
            </a:fld>
            <a:endParaRPr lang="en-NZ"/>
          </a:p>
        </p:txBody>
      </p:sp>
    </p:spTree>
    <p:extLst>
      <p:ext uri="{BB962C8B-B14F-4D97-AF65-F5344CB8AC3E}">
        <p14:creationId xmlns:p14="http://schemas.microsoft.com/office/powerpoint/2010/main" val="27231066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10"/>
          </p:nvPr>
        </p:nvSpPr>
        <p:spPr/>
        <p:txBody>
          <a:bodyPr/>
          <a:lstStyle/>
          <a:p>
            <a:fld id="{2BAF35C4-B1DB-4330-977A-AEB8D43E958F}" type="slidenum">
              <a:rPr lang="en-NZ" smtClean="0"/>
              <a:t>17</a:t>
            </a:fld>
            <a:endParaRPr lang="en-NZ"/>
          </a:p>
        </p:txBody>
      </p:sp>
    </p:spTree>
    <p:extLst>
      <p:ext uri="{BB962C8B-B14F-4D97-AF65-F5344CB8AC3E}">
        <p14:creationId xmlns:p14="http://schemas.microsoft.com/office/powerpoint/2010/main" val="32686928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10"/>
          </p:nvPr>
        </p:nvSpPr>
        <p:spPr/>
        <p:txBody>
          <a:bodyPr/>
          <a:lstStyle/>
          <a:p>
            <a:fld id="{2BAF35C4-B1DB-4330-977A-AEB8D43E958F}" type="slidenum">
              <a:rPr lang="en-NZ" smtClean="0"/>
              <a:t>18</a:t>
            </a:fld>
            <a:endParaRPr lang="en-NZ"/>
          </a:p>
        </p:txBody>
      </p:sp>
    </p:spTree>
    <p:extLst>
      <p:ext uri="{BB962C8B-B14F-4D97-AF65-F5344CB8AC3E}">
        <p14:creationId xmlns:p14="http://schemas.microsoft.com/office/powerpoint/2010/main" val="19606963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10"/>
          </p:nvPr>
        </p:nvSpPr>
        <p:spPr/>
        <p:txBody>
          <a:bodyPr/>
          <a:lstStyle/>
          <a:p>
            <a:fld id="{2BAF35C4-B1DB-4330-977A-AEB8D43E958F}" type="slidenum">
              <a:rPr lang="en-NZ" smtClean="0"/>
              <a:t>19</a:t>
            </a:fld>
            <a:endParaRPr lang="en-NZ"/>
          </a:p>
        </p:txBody>
      </p:sp>
    </p:spTree>
    <p:extLst>
      <p:ext uri="{BB962C8B-B14F-4D97-AF65-F5344CB8AC3E}">
        <p14:creationId xmlns:p14="http://schemas.microsoft.com/office/powerpoint/2010/main" val="26722006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10"/>
          </p:nvPr>
        </p:nvSpPr>
        <p:spPr/>
        <p:txBody>
          <a:bodyPr/>
          <a:lstStyle/>
          <a:p>
            <a:fld id="{2BAF35C4-B1DB-4330-977A-AEB8D43E958F}" type="slidenum">
              <a:rPr lang="en-NZ" smtClean="0"/>
              <a:t>2</a:t>
            </a:fld>
            <a:endParaRPr lang="en-NZ"/>
          </a:p>
        </p:txBody>
      </p:sp>
    </p:spTree>
    <p:extLst>
      <p:ext uri="{BB962C8B-B14F-4D97-AF65-F5344CB8AC3E}">
        <p14:creationId xmlns:p14="http://schemas.microsoft.com/office/powerpoint/2010/main" val="2081377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10"/>
          </p:nvPr>
        </p:nvSpPr>
        <p:spPr/>
        <p:txBody>
          <a:bodyPr/>
          <a:lstStyle/>
          <a:p>
            <a:fld id="{2BAF35C4-B1DB-4330-977A-AEB8D43E958F}" type="slidenum">
              <a:rPr lang="en-NZ" smtClean="0"/>
              <a:t>3</a:t>
            </a:fld>
            <a:endParaRPr lang="en-NZ"/>
          </a:p>
        </p:txBody>
      </p:sp>
    </p:spTree>
    <p:extLst>
      <p:ext uri="{BB962C8B-B14F-4D97-AF65-F5344CB8AC3E}">
        <p14:creationId xmlns:p14="http://schemas.microsoft.com/office/powerpoint/2010/main" val="39671989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10"/>
          </p:nvPr>
        </p:nvSpPr>
        <p:spPr/>
        <p:txBody>
          <a:bodyPr/>
          <a:lstStyle/>
          <a:p>
            <a:fld id="{2BAF35C4-B1DB-4330-977A-AEB8D43E958F}" type="slidenum">
              <a:rPr lang="en-NZ" smtClean="0"/>
              <a:t>4</a:t>
            </a:fld>
            <a:endParaRPr lang="en-NZ"/>
          </a:p>
        </p:txBody>
      </p:sp>
    </p:spTree>
    <p:extLst>
      <p:ext uri="{BB962C8B-B14F-4D97-AF65-F5344CB8AC3E}">
        <p14:creationId xmlns:p14="http://schemas.microsoft.com/office/powerpoint/2010/main" val="27918716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10"/>
          </p:nvPr>
        </p:nvSpPr>
        <p:spPr/>
        <p:txBody>
          <a:bodyPr/>
          <a:lstStyle/>
          <a:p>
            <a:fld id="{2BAF35C4-B1DB-4330-977A-AEB8D43E958F}" type="slidenum">
              <a:rPr lang="en-NZ" smtClean="0"/>
              <a:t>5</a:t>
            </a:fld>
            <a:endParaRPr lang="en-NZ"/>
          </a:p>
        </p:txBody>
      </p:sp>
    </p:spTree>
    <p:extLst>
      <p:ext uri="{BB962C8B-B14F-4D97-AF65-F5344CB8AC3E}">
        <p14:creationId xmlns:p14="http://schemas.microsoft.com/office/powerpoint/2010/main" val="3385866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10"/>
          </p:nvPr>
        </p:nvSpPr>
        <p:spPr/>
        <p:txBody>
          <a:bodyPr/>
          <a:lstStyle/>
          <a:p>
            <a:fld id="{2BAF35C4-B1DB-4330-977A-AEB8D43E958F}" type="slidenum">
              <a:rPr lang="en-NZ" smtClean="0"/>
              <a:t>6</a:t>
            </a:fld>
            <a:endParaRPr lang="en-NZ"/>
          </a:p>
        </p:txBody>
      </p:sp>
    </p:spTree>
    <p:extLst>
      <p:ext uri="{BB962C8B-B14F-4D97-AF65-F5344CB8AC3E}">
        <p14:creationId xmlns:p14="http://schemas.microsoft.com/office/powerpoint/2010/main" val="32445236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10"/>
          </p:nvPr>
        </p:nvSpPr>
        <p:spPr/>
        <p:txBody>
          <a:bodyPr/>
          <a:lstStyle/>
          <a:p>
            <a:fld id="{2BAF35C4-B1DB-4330-977A-AEB8D43E958F}" type="slidenum">
              <a:rPr lang="en-NZ" smtClean="0"/>
              <a:t>7</a:t>
            </a:fld>
            <a:endParaRPr lang="en-NZ"/>
          </a:p>
        </p:txBody>
      </p:sp>
    </p:spTree>
    <p:extLst>
      <p:ext uri="{BB962C8B-B14F-4D97-AF65-F5344CB8AC3E}">
        <p14:creationId xmlns:p14="http://schemas.microsoft.com/office/powerpoint/2010/main" val="14923733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10"/>
          </p:nvPr>
        </p:nvSpPr>
        <p:spPr/>
        <p:txBody>
          <a:bodyPr/>
          <a:lstStyle/>
          <a:p>
            <a:fld id="{2BAF35C4-B1DB-4330-977A-AEB8D43E958F}" type="slidenum">
              <a:rPr lang="en-NZ" smtClean="0"/>
              <a:t>8</a:t>
            </a:fld>
            <a:endParaRPr lang="en-NZ"/>
          </a:p>
        </p:txBody>
      </p:sp>
    </p:spTree>
    <p:extLst>
      <p:ext uri="{BB962C8B-B14F-4D97-AF65-F5344CB8AC3E}">
        <p14:creationId xmlns:p14="http://schemas.microsoft.com/office/powerpoint/2010/main" val="6675705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10"/>
          </p:nvPr>
        </p:nvSpPr>
        <p:spPr/>
        <p:txBody>
          <a:bodyPr/>
          <a:lstStyle/>
          <a:p>
            <a:fld id="{2BAF35C4-B1DB-4330-977A-AEB8D43E958F}" type="slidenum">
              <a:rPr lang="en-NZ" smtClean="0"/>
              <a:t>9</a:t>
            </a:fld>
            <a:endParaRPr lang="en-NZ"/>
          </a:p>
        </p:txBody>
      </p:sp>
    </p:spTree>
    <p:extLst>
      <p:ext uri="{BB962C8B-B14F-4D97-AF65-F5344CB8AC3E}">
        <p14:creationId xmlns:p14="http://schemas.microsoft.com/office/powerpoint/2010/main" val="22413430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BB694A39-377C-7D4C-A89F-289D6A47E0ED}" type="datetime1">
              <a:rPr lang="en-NZ" smtClean="0"/>
              <a:t>25/08/2017</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r>
              <a:rPr lang="en-US" smtClean="0"/>
              <a:t>IT 6111– Introduction - Chapter I of Educational Research  </a:t>
            </a:r>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387821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B004206-BB08-CE49-9A81-952046A7EE91}" type="datetime1">
              <a:rPr lang="en-NZ" smtClean="0"/>
              <a:t>25/08/2017</a:t>
            </a:fld>
            <a:endParaRPr lang="en-US" dirty="0"/>
          </a:p>
        </p:txBody>
      </p:sp>
      <p:sp>
        <p:nvSpPr>
          <p:cNvPr id="6" name="Footer Placeholder 5"/>
          <p:cNvSpPr>
            <a:spLocks noGrp="1"/>
          </p:cNvSpPr>
          <p:nvPr>
            <p:ph type="ftr" sz="quarter" idx="11"/>
          </p:nvPr>
        </p:nvSpPr>
        <p:spPr/>
        <p:txBody>
          <a:bodyPr/>
          <a:lstStyle/>
          <a:p>
            <a:r>
              <a:rPr lang="en-US" smtClean="0"/>
              <a:t>IT 6111– Introduction - Chapter I of Educational Research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2285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A6E938E-E291-4849-BAC4-1E0032ED0A9A}" type="datetime1">
              <a:rPr lang="en-NZ" smtClean="0"/>
              <a:t>25/08/2017</a:t>
            </a:fld>
            <a:endParaRPr lang="en-US" dirty="0"/>
          </a:p>
        </p:txBody>
      </p:sp>
      <p:sp>
        <p:nvSpPr>
          <p:cNvPr id="6" name="Footer Placeholder 5"/>
          <p:cNvSpPr>
            <a:spLocks noGrp="1"/>
          </p:cNvSpPr>
          <p:nvPr>
            <p:ph type="ftr" sz="quarter" idx="11"/>
          </p:nvPr>
        </p:nvSpPr>
        <p:spPr/>
        <p:txBody>
          <a:bodyPr/>
          <a:lstStyle/>
          <a:p>
            <a:r>
              <a:rPr lang="en-US" smtClean="0"/>
              <a:t>IT 6111– Introduction - Chapter I of Educational Research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623535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02209A-484A-2649-B644-5C9A89318924}" type="datetime1">
              <a:rPr lang="en-NZ" smtClean="0"/>
              <a:t>25/08/2017</a:t>
            </a:fld>
            <a:endParaRPr lang="en-US" dirty="0"/>
          </a:p>
        </p:txBody>
      </p:sp>
      <p:sp>
        <p:nvSpPr>
          <p:cNvPr id="6" name="Footer Placeholder 5"/>
          <p:cNvSpPr>
            <a:spLocks noGrp="1"/>
          </p:cNvSpPr>
          <p:nvPr>
            <p:ph type="ftr" sz="quarter" idx="11"/>
          </p:nvPr>
        </p:nvSpPr>
        <p:spPr/>
        <p:txBody>
          <a:bodyPr/>
          <a:lstStyle/>
          <a:p>
            <a:r>
              <a:rPr lang="en-US" smtClean="0"/>
              <a:t>IT 6111– Introduction - Chapter I of Educational Research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8946758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E9C138-CEFC-3344-A45A-8A81FF1FE95F}" type="datetime1">
              <a:rPr lang="en-NZ" smtClean="0"/>
              <a:t>25/08/2017</a:t>
            </a:fld>
            <a:endParaRPr lang="en-US" dirty="0"/>
          </a:p>
        </p:txBody>
      </p:sp>
      <p:sp>
        <p:nvSpPr>
          <p:cNvPr id="6" name="Footer Placeholder 5"/>
          <p:cNvSpPr>
            <a:spLocks noGrp="1"/>
          </p:cNvSpPr>
          <p:nvPr>
            <p:ph type="ftr" sz="quarter" idx="11"/>
          </p:nvPr>
        </p:nvSpPr>
        <p:spPr/>
        <p:txBody>
          <a:bodyPr/>
          <a:lstStyle/>
          <a:p>
            <a:r>
              <a:rPr lang="en-US" smtClean="0"/>
              <a:t>IT 6111– Introduction - Chapter I of Educational Research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538695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CF9AD543-B1ED-B94A-8AE5-FDB78A3FE867}" type="datetime1">
              <a:rPr lang="en-NZ" smtClean="0"/>
              <a:t>25/08/2017</a:t>
            </a:fld>
            <a:endParaRPr lang="en-US" dirty="0"/>
          </a:p>
        </p:txBody>
      </p:sp>
      <p:sp>
        <p:nvSpPr>
          <p:cNvPr id="4" name="Footer Placeholder 3"/>
          <p:cNvSpPr>
            <a:spLocks noGrp="1"/>
          </p:cNvSpPr>
          <p:nvPr>
            <p:ph type="ftr" sz="quarter" idx="11"/>
          </p:nvPr>
        </p:nvSpPr>
        <p:spPr/>
        <p:txBody>
          <a:bodyPr/>
          <a:lstStyle/>
          <a:p>
            <a:r>
              <a:rPr lang="en-US" smtClean="0"/>
              <a:t>IT 6111– Introduction - Chapter I of Educational Research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91054854"/>
      </p:ext>
    </p:extLst>
  </p:cSld>
  <p:clrMapOvr>
    <a:masterClrMapping/>
  </p:clrMapOvr>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CF9AD543-B1ED-B94A-8AE5-FDB78A3FE867}" type="datetime1">
              <a:rPr lang="en-NZ" smtClean="0"/>
              <a:t>25/08/2017</a:t>
            </a:fld>
            <a:endParaRPr lang="en-US" dirty="0"/>
          </a:p>
        </p:txBody>
      </p:sp>
      <p:sp>
        <p:nvSpPr>
          <p:cNvPr id="4" name="Footer Placeholder 3"/>
          <p:cNvSpPr>
            <a:spLocks noGrp="1"/>
          </p:cNvSpPr>
          <p:nvPr>
            <p:ph type="ftr" sz="quarter" idx="11"/>
          </p:nvPr>
        </p:nvSpPr>
        <p:spPr/>
        <p:txBody>
          <a:bodyPr/>
          <a:lstStyle/>
          <a:p>
            <a:r>
              <a:rPr lang="en-US" smtClean="0"/>
              <a:t>IT 6111– Introduction - Chapter I of Educational Research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899036877"/>
      </p:ext>
    </p:extLst>
  </p:cSld>
  <p:clrMapOvr>
    <a:masterClrMapping/>
  </p:clrMapOvr>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CD5B5CF-86DA-FE45-B18F-55F9C691A90B}" type="datetime1">
              <a:rPr lang="en-NZ" smtClean="0"/>
              <a:t>25/08/2017</a:t>
            </a:fld>
            <a:endParaRPr lang="en-US" dirty="0"/>
          </a:p>
        </p:txBody>
      </p:sp>
      <p:sp>
        <p:nvSpPr>
          <p:cNvPr id="5" name="Footer Placeholder 4"/>
          <p:cNvSpPr>
            <a:spLocks noGrp="1"/>
          </p:cNvSpPr>
          <p:nvPr>
            <p:ph type="ftr" sz="quarter" idx="11"/>
          </p:nvPr>
        </p:nvSpPr>
        <p:spPr/>
        <p:txBody>
          <a:bodyPr/>
          <a:lstStyle/>
          <a:p>
            <a:r>
              <a:rPr lang="en-US" smtClean="0"/>
              <a:t>IT 6111– Introduction - Chapter I of Educational Research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066696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E4A8D31-2A8A-6642-A5FF-199FE5AA110C}" type="datetime1">
              <a:rPr lang="en-NZ" smtClean="0"/>
              <a:t>25/08/2017</a:t>
            </a:fld>
            <a:endParaRPr lang="en-US" dirty="0"/>
          </a:p>
        </p:txBody>
      </p:sp>
      <p:sp>
        <p:nvSpPr>
          <p:cNvPr id="5" name="Footer Placeholder 4"/>
          <p:cNvSpPr>
            <a:spLocks noGrp="1"/>
          </p:cNvSpPr>
          <p:nvPr>
            <p:ph type="ftr" sz="quarter" idx="11"/>
          </p:nvPr>
        </p:nvSpPr>
        <p:spPr/>
        <p:txBody>
          <a:bodyPr/>
          <a:lstStyle/>
          <a:p>
            <a:r>
              <a:rPr lang="en-US" smtClean="0"/>
              <a:t>IT 6111– Introduction - Chapter I of Educational Research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231002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7F50D5D-B9DA-7845-9488-30A5D14803AB}" type="datetime1">
              <a:rPr lang="en-NZ" smtClean="0"/>
              <a:t>25/08/2017</a:t>
            </a:fld>
            <a:endParaRPr lang="en-US" dirty="0"/>
          </a:p>
        </p:txBody>
      </p:sp>
      <p:sp>
        <p:nvSpPr>
          <p:cNvPr id="5" name="Footer Placeholder 4"/>
          <p:cNvSpPr>
            <a:spLocks noGrp="1"/>
          </p:cNvSpPr>
          <p:nvPr>
            <p:ph type="ftr" sz="quarter" idx="11"/>
          </p:nvPr>
        </p:nvSpPr>
        <p:spPr/>
        <p:txBody>
          <a:bodyPr/>
          <a:lstStyle/>
          <a:p>
            <a:r>
              <a:rPr lang="en-US" smtClean="0"/>
              <a:t>IT 6111– Introduction - Chapter I of Educational Research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07739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AB85926-D80A-B148-BB28-E3CBC0FF7E76}" type="datetime1">
              <a:rPr lang="en-NZ" smtClean="0"/>
              <a:t>25/08/2017</a:t>
            </a:fld>
            <a:endParaRPr lang="en-US" dirty="0"/>
          </a:p>
        </p:txBody>
      </p:sp>
      <p:sp>
        <p:nvSpPr>
          <p:cNvPr id="5" name="Footer Placeholder 4"/>
          <p:cNvSpPr>
            <a:spLocks noGrp="1"/>
          </p:cNvSpPr>
          <p:nvPr>
            <p:ph type="ftr" sz="quarter" idx="11"/>
          </p:nvPr>
        </p:nvSpPr>
        <p:spPr/>
        <p:txBody>
          <a:bodyPr/>
          <a:lstStyle/>
          <a:p>
            <a:r>
              <a:rPr lang="en-US" smtClean="0"/>
              <a:t>IT 6111– Introduction - Chapter I of Educational Research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611844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6822BF8-5BBC-6542-94BF-F7733073FF10}" type="datetime1">
              <a:rPr lang="en-NZ" smtClean="0"/>
              <a:t>25/08/2017</a:t>
            </a:fld>
            <a:endParaRPr lang="en-US" dirty="0"/>
          </a:p>
        </p:txBody>
      </p:sp>
      <p:sp>
        <p:nvSpPr>
          <p:cNvPr id="6" name="Footer Placeholder 5"/>
          <p:cNvSpPr>
            <a:spLocks noGrp="1"/>
          </p:cNvSpPr>
          <p:nvPr>
            <p:ph type="ftr" sz="quarter" idx="11"/>
          </p:nvPr>
        </p:nvSpPr>
        <p:spPr/>
        <p:txBody>
          <a:bodyPr/>
          <a:lstStyle/>
          <a:p>
            <a:r>
              <a:rPr lang="en-US" smtClean="0"/>
              <a:t>IT 6111– Introduction - Chapter I of Educational Research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17108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5BCFAA5-07DF-0B43-A225-9312FC302E8E}" type="datetime1">
              <a:rPr lang="en-NZ" smtClean="0"/>
              <a:t>25/08/2017</a:t>
            </a:fld>
            <a:endParaRPr lang="en-US" dirty="0"/>
          </a:p>
        </p:txBody>
      </p:sp>
      <p:sp>
        <p:nvSpPr>
          <p:cNvPr id="8" name="Footer Placeholder 7"/>
          <p:cNvSpPr>
            <a:spLocks noGrp="1"/>
          </p:cNvSpPr>
          <p:nvPr>
            <p:ph type="ftr" sz="quarter" idx="11"/>
          </p:nvPr>
        </p:nvSpPr>
        <p:spPr/>
        <p:txBody>
          <a:bodyPr/>
          <a:lstStyle/>
          <a:p>
            <a:r>
              <a:rPr lang="en-US" smtClean="0"/>
              <a:t>IT 6111– Introduction - Chapter I of Educational Research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64170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8A7142C-DCCD-D84F-B1D5-15BFE59B1804}" type="datetime1">
              <a:rPr lang="en-NZ" smtClean="0"/>
              <a:t>25/08/2017</a:t>
            </a:fld>
            <a:endParaRPr lang="en-US" dirty="0"/>
          </a:p>
        </p:txBody>
      </p:sp>
      <p:sp>
        <p:nvSpPr>
          <p:cNvPr id="4" name="Footer Placeholder 3"/>
          <p:cNvSpPr>
            <a:spLocks noGrp="1"/>
          </p:cNvSpPr>
          <p:nvPr>
            <p:ph type="ftr" sz="quarter" idx="11"/>
          </p:nvPr>
        </p:nvSpPr>
        <p:spPr/>
        <p:txBody>
          <a:bodyPr/>
          <a:lstStyle/>
          <a:p>
            <a:r>
              <a:rPr lang="en-US" smtClean="0"/>
              <a:t>IT 6111– Introduction - Chapter I of Educational Research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351667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AABA3D7-5D95-0E41-8E3E-C5785C7C7C2A}" type="datetime1">
              <a:rPr lang="en-NZ" smtClean="0"/>
              <a:t>25/08/2017</a:t>
            </a:fld>
            <a:endParaRPr lang="en-US" dirty="0"/>
          </a:p>
        </p:txBody>
      </p:sp>
      <p:sp>
        <p:nvSpPr>
          <p:cNvPr id="3" name="Footer Placeholder 2"/>
          <p:cNvSpPr>
            <a:spLocks noGrp="1"/>
          </p:cNvSpPr>
          <p:nvPr>
            <p:ph type="ftr" sz="quarter" idx="11"/>
          </p:nvPr>
        </p:nvSpPr>
        <p:spPr/>
        <p:txBody>
          <a:bodyPr/>
          <a:lstStyle/>
          <a:p>
            <a:r>
              <a:rPr lang="en-US" smtClean="0"/>
              <a:t>IT 6111– Introduction - Chapter I of Educational Research  </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666095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F06B141-2718-E349-AAE6-C192BEC83953}" type="datetime1">
              <a:rPr lang="en-NZ" smtClean="0"/>
              <a:t>25/08/2017</a:t>
            </a:fld>
            <a:endParaRPr lang="en-US" dirty="0"/>
          </a:p>
        </p:txBody>
      </p:sp>
      <p:sp>
        <p:nvSpPr>
          <p:cNvPr id="6" name="Footer Placeholder 5"/>
          <p:cNvSpPr>
            <a:spLocks noGrp="1"/>
          </p:cNvSpPr>
          <p:nvPr>
            <p:ph type="ftr" sz="quarter" idx="11"/>
          </p:nvPr>
        </p:nvSpPr>
        <p:spPr/>
        <p:txBody>
          <a:bodyPr/>
          <a:lstStyle/>
          <a:p>
            <a:r>
              <a:rPr lang="en-US" smtClean="0"/>
              <a:t>IT 6111– Introduction - Chapter I of Educational Research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26155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3BF283D-A846-D444-87B2-9B32DD0636A9}" type="datetime1">
              <a:rPr lang="en-NZ" smtClean="0"/>
              <a:t>25/08/2017</a:t>
            </a:fld>
            <a:endParaRPr lang="en-US" dirty="0"/>
          </a:p>
        </p:txBody>
      </p:sp>
      <p:sp>
        <p:nvSpPr>
          <p:cNvPr id="6" name="Footer Placeholder 5"/>
          <p:cNvSpPr>
            <a:spLocks noGrp="1"/>
          </p:cNvSpPr>
          <p:nvPr>
            <p:ph type="ftr" sz="quarter" idx="11"/>
          </p:nvPr>
        </p:nvSpPr>
        <p:spPr/>
        <p:txBody>
          <a:bodyPr/>
          <a:lstStyle/>
          <a:p>
            <a:r>
              <a:rPr lang="en-US" smtClean="0"/>
              <a:t>IT 6111– Introduction - Chapter I of Educational Research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34293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F9AD543-B1ED-B94A-8AE5-FDB78A3FE867}" type="datetime1">
              <a:rPr lang="en-NZ" smtClean="0"/>
              <a:t>25/08/2017</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r>
              <a:rPr lang="en-US" smtClean="0"/>
              <a:t>IT 6111– Introduction - Chapter I of Educational Research  </a:t>
            </a:r>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86189677"/>
      </p:ext>
    </p:extLst>
  </p:cSld>
  <p:clrMap bg1="dk1" tx1="lt1" bg2="dk2" tx2="lt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 id="2147483753" r:id="rId12"/>
    <p:sldLayoutId id="2147483754" r:id="rId13"/>
    <p:sldLayoutId id="2147483755" r:id="rId14"/>
    <p:sldLayoutId id="2147483756" r:id="rId15"/>
    <p:sldLayoutId id="2147483757" r:id="rId16"/>
    <p:sldLayoutId id="2147483758" r:id="rId17"/>
  </p:sldLayoutIdLst>
  <p:hf hd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271" y="0"/>
            <a:ext cx="10515600" cy="1325563"/>
          </a:xfrm>
        </p:spPr>
        <p:txBody>
          <a:bodyPr>
            <a:normAutofit/>
          </a:bodyPr>
          <a:lstStyle/>
          <a:p>
            <a:r>
              <a:rPr lang="en-NZ" sz="4800" dirty="0">
                <a:latin typeface="Calibri" panose="020F0502020204030204" pitchFamily="34" charset="0"/>
              </a:rPr>
              <a:t>Introduction to Research</a:t>
            </a:r>
          </a:p>
        </p:txBody>
      </p:sp>
      <p:sp>
        <p:nvSpPr>
          <p:cNvPr id="3" name="Content Placeholder 2"/>
          <p:cNvSpPr>
            <a:spLocks noGrp="1"/>
          </p:cNvSpPr>
          <p:nvPr>
            <p:ph idx="1"/>
          </p:nvPr>
        </p:nvSpPr>
        <p:spPr>
          <a:xfrm>
            <a:off x="838200" y="1431902"/>
            <a:ext cx="10515600" cy="4841192"/>
          </a:xfrm>
        </p:spPr>
        <p:txBody>
          <a:bodyPr>
            <a:normAutofit fontScale="85000" lnSpcReduction="10000"/>
          </a:bodyPr>
          <a:lstStyle/>
          <a:p>
            <a:pPr marL="0" indent="0">
              <a:buNone/>
            </a:pPr>
            <a:r>
              <a:rPr lang="en-NZ" sz="2400" dirty="0" smtClean="0">
                <a:solidFill>
                  <a:schemeClr val="tx1"/>
                </a:solidFill>
                <a:latin typeface="Calibri" panose="020F0502020204030204" pitchFamily="34" charset="0"/>
              </a:rPr>
              <a:t>Quantitative Research Characteristics</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Describing the problem through a description of trends or an explanation </a:t>
            </a:r>
            <a:r>
              <a:rPr lang="en-NZ" sz="2400" dirty="0" smtClean="0">
                <a:solidFill>
                  <a:schemeClr val="tx1"/>
                </a:solidFill>
                <a:latin typeface="Calibri" panose="020F0502020204030204" pitchFamily="34" charset="0"/>
              </a:rPr>
              <a:t>of </a:t>
            </a:r>
            <a:r>
              <a:rPr lang="en-NZ" sz="2400" dirty="0" smtClean="0">
                <a:solidFill>
                  <a:schemeClr val="tx1"/>
                </a:solidFill>
                <a:latin typeface="Calibri" panose="020F0502020204030204" pitchFamily="34" charset="0"/>
              </a:rPr>
              <a:t>the </a:t>
            </a:r>
            <a:r>
              <a:rPr lang="en-NZ" sz="2400" dirty="0" smtClean="0">
                <a:solidFill>
                  <a:schemeClr val="tx1"/>
                </a:solidFill>
                <a:latin typeface="Calibri" panose="020F0502020204030204" pitchFamily="34" charset="0"/>
              </a:rPr>
              <a:t>	relationship </a:t>
            </a:r>
            <a:r>
              <a:rPr lang="en-NZ" sz="2400" dirty="0" smtClean="0">
                <a:solidFill>
                  <a:schemeClr val="tx1"/>
                </a:solidFill>
                <a:latin typeface="Calibri" panose="020F0502020204030204" pitchFamily="34" charset="0"/>
              </a:rPr>
              <a:t>between variables.</a:t>
            </a:r>
          </a:p>
          <a:p>
            <a:pPr marL="0" indent="0">
              <a:buNone/>
            </a:pPr>
            <a:r>
              <a:rPr lang="en-NZ" sz="2400" dirty="0" smtClean="0">
                <a:solidFill>
                  <a:schemeClr val="tx1"/>
                </a:solidFill>
                <a:latin typeface="Calibri" panose="020F0502020204030204" pitchFamily="34" charset="0"/>
              </a:rPr>
              <a:t>	- Providing a major role for the literature through suggesting the research </a:t>
            </a:r>
            <a:r>
              <a:rPr lang="en-NZ" sz="2400" dirty="0" smtClean="0">
                <a:solidFill>
                  <a:schemeClr val="tx1"/>
                </a:solidFill>
                <a:latin typeface="Calibri" panose="020F0502020204030204" pitchFamily="34" charset="0"/>
              </a:rPr>
              <a:t>question</a:t>
            </a:r>
            <a:r>
              <a:rPr lang="en-NZ" sz="2400" dirty="0" smtClean="0">
                <a:solidFill>
                  <a:schemeClr val="tx1"/>
                </a:solidFill>
                <a:latin typeface="Calibri" panose="020F0502020204030204" pitchFamily="34" charset="0"/>
              </a:rPr>
              <a:t>. </a:t>
            </a:r>
          </a:p>
          <a:p>
            <a:pPr marL="0" indent="0">
              <a:buNone/>
            </a:pPr>
            <a:r>
              <a:rPr lang="en-NZ" sz="2400" dirty="0" smtClean="0">
                <a:solidFill>
                  <a:schemeClr val="tx1"/>
                </a:solidFill>
                <a:latin typeface="Calibri" panose="020F0502020204030204" pitchFamily="34" charset="0"/>
              </a:rPr>
              <a:t>	- </a:t>
            </a:r>
            <a:r>
              <a:rPr lang="en-NZ" sz="2400" dirty="0">
                <a:solidFill>
                  <a:schemeClr val="tx1"/>
                </a:solidFill>
                <a:latin typeface="Calibri" panose="020F0502020204030204" pitchFamily="34" charset="0"/>
              </a:rPr>
              <a:t>Creating purpose statements, questions and hypothesis that are specific.</a:t>
            </a:r>
          </a:p>
          <a:p>
            <a:pPr marL="0" indent="0">
              <a:buNone/>
            </a:pPr>
            <a:r>
              <a:rPr lang="en-NZ" sz="2400" dirty="0">
                <a:solidFill>
                  <a:schemeClr val="tx1"/>
                </a:solidFill>
                <a:latin typeface="Calibri" panose="020F0502020204030204" pitchFamily="34" charset="0"/>
              </a:rPr>
              <a:t>	- Collecting numerical data.</a:t>
            </a:r>
          </a:p>
          <a:p>
            <a:pPr marL="0" indent="0">
              <a:buNone/>
            </a:pPr>
            <a:r>
              <a:rPr lang="en-NZ" sz="2400" dirty="0">
                <a:solidFill>
                  <a:schemeClr val="tx1"/>
                </a:solidFill>
                <a:latin typeface="Calibri" panose="020F0502020204030204" pitchFamily="34" charset="0"/>
              </a:rPr>
              <a:t>	- Analysing trends, comparing groups or relating variables using statistical </a:t>
            </a:r>
            <a:r>
              <a:rPr lang="en-NZ" sz="2400" dirty="0" smtClean="0">
                <a:solidFill>
                  <a:schemeClr val="tx1"/>
                </a:solidFill>
                <a:latin typeface="Calibri" panose="020F0502020204030204" pitchFamily="34" charset="0"/>
              </a:rPr>
              <a:t>methods</a:t>
            </a:r>
            <a:r>
              <a:rPr lang="en-NZ" sz="2400" dirty="0">
                <a:solidFill>
                  <a:schemeClr val="tx1"/>
                </a:solidFill>
                <a:latin typeface="Calibri" panose="020F0502020204030204" pitchFamily="34" charset="0"/>
              </a:rPr>
              <a:t>, writing </a:t>
            </a:r>
            <a:r>
              <a:rPr lang="en-NZ" sz="2400" dirty="0" smtClean="0">
                <a:solidFill>
                  <a:schemeClr val="tx1"/>
                </a:solidFill>
                <a:latin typeface="Calibri" panose="020F0502020204030204" pitchFamily="34" charset="0"/>
              </a:rPr>
              <a:t>	the </a:t>
            </a:r>
            <a:r>
              <a:rPr lang="en-NZ" sz="2400" dirty="0">
                <a:solidFill>
                  <a:schemeClr val="tx1"/>
                </a:solidFill>
                <a:latin typeface="Calibri" panose="020F0502020204030204" pitchFamily="34" charset="0"/>
              </a:rPr>
              <a:t>research report.</a:t>
            </a:r>
          </a:p>
          <a:p>
            <a:pPr marL="0" indent="0">
              <a:buNone/>
            </a:pPr>
            <a:endParaRPr lang="en-NZ" sz="2400" dirty="0" smtClean="0">
              <a:solidFill>
                <a:schemeClr val="tx1"/>
              </a:solidFill>
              <a:latin typeface="Calibri" panose="020F0502020204030204" pitchFamily="34" charset="0"/>
            </a:endParaRPr>
          </a:p>
          <a:p>
            <a:pPr marL="0" indent="0">
              <a:buNone/>
            </a:pPr>
            <a:r>
              <a:rPr lang="en-NZ" sz="2400" dirty="0">
                <a:solidFill>
                  <a:schemeClr val="tx1"/>
                </a:solidFill>
                <a:latin typeface="Calibri" panose="020F0502020204030204" pitchFamily="34" charset="0"/>
              </a:rPr>
              <a:t>	</a:t>
            </a:r>
            <a:endParaRPr lang="en-NZ" sz="2400" dirty="0" smtClean="0">
              <a:solidFill>
                <a:schemeClr val="tx1"/>
              </a:solidFill>
              <a:latin typeface="Calibri" panose="020F0502020204030204" pitchFamily="34" charset="0"/>
            </a:endParaRPr>
          </a:p>
          <a:p>
            <a:pPr marL="0" indent="0" algn="r">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a:t>
            </a:r>
            <a:r>
              <a:rPr lang="en-NZ" sz="2400" dirty="0" err="1" smtClean="0">
                <a:solidFill>
                  <a:schemeClr val="tx1"/>
                </a:solidFill>
                <a:latin typeface="Calibri" panose="020F0502020204030204" pitchFamily="34" charset="0"/>
              </a:rPr>
              <a:t>cont</a:t>
            </a:r>
            <a:r>
              <a:rPr lang="en-NZ" sz="2400" dirty="0" smtClean="0">
                <a:solidFill>
                  <a:schemeClr val="tx1"/>
                </a:solidFill>
                <a:latin typeface="Calibri" panose="020F0502020204030204" pitchFamily="34" charset="0"/>
              </a:rPr>
              <a:t>…</a:t>
            </a:r>
          </a:p>
          <a:p>
            <a:pPr marL="0" indent="0">
              <a:buNone/>
            </a:pPr>
            <a:endParaRPr lang="en-NZ" sz="2400" dirty="0">
              <a:solidFill>
                <a:schemeClr val="tx1"/>
              </a:solidFill>
              <a:latin typeface="Calibri" panose="020F0502020204030204" pitchFamily="34" charset="0"/>
            </a:endParaRPr>
          </a:p>
        </p:txBody>
      </p:sp>
      <p:sp>
        <p:nvSpPr>
          <p:cNvPr id="4" name="Footer Placeholder 3"/>
          <p:cNvSpPr>
            <a:spLocks noGrp="1"/>
          </p:cNvSpPr>
          <p:nvPr>
            <p:ph type="ftr" sz="quarter" idx="11"/>
          </p:nvPr>
        </p:nvSpPr>
        <p:spPr>
          <a:xfrm>
            <a:off x="4038600" y="6477357"/>
            <a:ext cx="4114800" cy="365125"/>
          </a:xfrm>
        </p:spPr>
        <p:txBody>
          <a:bodyPr/>
          <a:lstStyle/>
          <a:p>
            <a:r>
              <a:rPr lang="en-US" smtClean="0"/>
              <a:t>IT 6111– Introduction - Chapter I of Educational Research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1</a:t>
            </a:fld>
            <a:endParaRPr lang="en-US" dirty="0"/>
          </a:p>
        </p:txBody>
      </p:sp>
    </p:spTree>
    <p:extLst>
      <p:ext uri="{BB962C8B-B14F-4D97-AF65-F5344CB8AC3E}">
        <p14:creationId xmlns:p14="http://schemas.microsoft.com/office/powerpoint/2010/main" val="188614111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NZ" sz="4800" dirty="0">
                <a:latin typeface="Calibri" panose="020F0502020204030204" pitchFamily="34" charset="0"/>
              </a:rPr>
              <a:t>Introduction to Research</a:t>
            </a:r>
          </a:p>
        </p:txBody>
      </p:sp>
      <p:sp>
        <p:nvSpPr>
          <p:cNvPr id="3" name="Content Placeholder 2"/>
          <p:cNvSpPr>
            <a:spLocks noGrp="1"/>
          </p:cNvSpPr>
          <p:nvPr>
            <p:ph idx="1"/>
          </p:nvPr>
        </p:nvSpPr>
        <p:spPr>
          <a:xfrm>
            <a:off x="4696598" y="2956899"/>
            <a:ext cx="7116462" cy="2012233"/>
          </a:xfrm>
        </p:spPr>
        <p:txBody>
          <a:bodyPr>
            <a:normAutofit/>
          </a:bodyPr>
          <a:lstStyle/>
          <a:p>
            <a:pPr marL="0" indent="0">
              <a:buNone/>
            </a:pPr>
            <a:r>
              <a:rPr lang="en-NZ" sz="2400" b="1" dirty="0" smtClean="0">
                <a:solidFill>
                  <a:schemeClr val="tx1"/>
                </a:solidFill>
                <a:latin typeface="Calibri" panose="020F0502020204030204" pitchFamily="34" charset="0"/>
              </a:rPr>
              <a:t>Qualitative Methods </a:t>
            </a:r>
            <a:r>
              <a:rPr lang="en-NZ" sz="2400" dirty="0" smtClean="0">
                <a:solidFill>
                  <a:schemeClr val="tx1"/>
                </a:solidFill>
                <a:latin typeface="Calibri" panose="020F0502020204030204" pitchFamily="34" charset="0"/>
              </a:rPr>
              <a:t>are best suited to address a research problem in which you do not know the variables and need to explore.</a:t>
            </a:r>
            <a:endParaRPr lang="en-NZ" sz="2400" dirty="0">
              <a:solidFill>
                <a:schemeClr val="tx1"/>
              </a:solidFill>
              <a:latin typeface="Calibri" panose="020F0502020204030204" pitchFamily="34" charset="0"/>
            </a:endParaRPr>
          </a:p>
        </p:txBody>
      </p:sp>
      <p:sp>
        <p:nvSpPr>
          <p:cNvPr id="4" name="Footer Placeholder 3"/>
          <p:cNvSpPr>
            <a:spLocks noGrp="1"/>
          </p:cNvSpPr>
          <p:nvPr>
            <p:ph type="ftr" sz="quarter" idx="11"/>
          </p:nvPr>
        </p:nvSpPr>
        <p:spPr>
          <a:xfrm>
            <a:off x="4038600" y="6477357"/>
            <a:ext cx="4114800" cy="365125"/>
          </a:xfrm>
        </p:spPr>
        <p:txBody>
          <a:bodyPr/>
          <a:lstStyle/>
          <a:p>
            <a:r>
              <a:rPr lang="en-US" smtClean="0"/>
              <a:t>IT 6111– Introduction - Chapter I of Educational Research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10</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8548" y="1911179"/>
            <a:ext cx="3186848" cy="3943809"/>
          </a:xfrm>
          <a:prstGeom prst="rect">
            <a:avLst/>
          </a:prstGeom>
        </p:spPr>
      </p:pic>
    </p:spTree>
    <p:extLst>
      <p:ext uri="{BB962C8B-B14F-4D97-AF65-F5344CB8AC3E}">
        <p14:creationId xmlns:p14="http://schemas.microsoft.com/office/powerpoint/2010/main" val="321187946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NZ" sz="4800" dirty="0">
                <a:latin typeface="Calibri" panose="020F0502020204030204" pitchFamily="34" charset="0"/>
              </a:rPr>
              <a:t>Introduction to Research</a:t>
            </a:r>
          </a:p>
        </p:txBody>
      </p:sp>
      <p:sp>
        <p:nvSpPr>
          <p:cNvPr id="3" name="Content Placeholder 2"/>
          <p:cNvSpPr>
            <a:spLocks noGrp="1"/>
          </p:cNvSpPr>
          <p:nvPr>
            <p:ph idx="1"/>
          </p:nvPr>
        </p:nvSpPr>
        <p:spPr>
          <a:xfrm>
            <a:off x="838200" y="2329107"/>
            <a:ext cx="10515600" cy="3725704"/>
          </a:xfrm>
        </p:spPr>
        <p:txBody>
          <a:bodyPr>
            <a:normAutofit fontScale="85000" lnSpcReduction="20000"/>
          </a:bodyPr>
          <a:lstStyle/>
          <a:p>
            <a:pPr marL="0" indent="0">
              <a:buNone/>
            </a:pPr>
            <a:r>
              <a:rPr lang="en-NZ" sz="2400" dirty="0" smtClean="0">
                <a:solidFill>
                  <a:schemeClr val="tx1"/>
                </a:solidFill>
                <a:latin typeface="Calibri" panose="020F0502020204030204" pitchFamily="34" charset="0"/>
              </a:rPr>
              <a:t>Characteristics of Qualitative Methods</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Exploring a problem and developing a detailed understanding of a central 	phenomenon.</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Having the literature review play a minor role but justify the problem.</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Collecting data based on words from a small number of individuals so that </a:t>
            </a:r>
            <a:r>
              <a:rPr lang="en-NZ" sz="2400" dirty="0" smtClean="0">
                <a:solidFill>
                  <a:schemeClr val="tx1"/>
                </a:solidFill>
                <a:latin typeface="Calibri" panose="020F0502020204030204" pitchFamily="34" charset="0"/>
              </a:rPr>
              <a:t>the 	participants </a:t>
            </a:r>
            <a:r>
              <a:rPr lang="en-NZ" sz="2400" dirty="0" smtClean="0">
                <a:solidFill>
                  <a:schemeClr val="tx1"/>
                </a:solidFill>
                <a:latin typeface="Calibri" panose="020F0502020204030204" pitchFamily="34" charset="0"/>
              </a:rPr>
              <a:t>views can be obtained.</a:t>
            </a:r>
          </a:p>
          <a:p>
            <a:pPr marL="0" indent="0">
              <a:buNone/>
            </a:pPr>
            <a:endParaRPr lang="en-NZ" sz="2400" dirty="0">
              <a:solidFill>
                <a:schemeClr val="tx1"/>
              </a:solidFill>
              <a:latin typeface="Calibri" panose="020F0502020204030204" pitchFamily="34" charset="0"/>
            </a:endParaRPr>
          </a:p>
          <a:p>
            <a:pPr marL="0" indent="0">
              <a:buNone/>
            </a:pPr>
            <a:endParaRPr lang="en-NZ" sz="2400" dirty="0" smtClean="0">
              <a:solidFill>
                <a:schemeClr val="tx1"/>
              </a:solidFill>
              <a:latin typeface="Calibri" panose="020F0502020204030204" pitchFamily="34" charset="0"/>
            </a:endParaRPr>
          </a:p>
          <a:p>
            <a:pPr marL="0" indent="0" algn="r">
              <a:buNone/>
            </a:pPr>
            <a:r>
              <a:rPr lang="en-NZ" sz="2400" dirty="0" err="1" smtClean="0">
                <a:solidFill>
                  <a:schemeClr val="tx1"/>
                </a:solidFill>
                <a:latin typeface="Calibri" panose="020F0502020204030204" pitchFamily="34" charset="0"/>
              </a:rPr>
              <a:t>Cont</a:t>
            </a:r>
            <a:r>
              <a:rPr lang="en-NZ" sz="2400" dirty="0" smtClean="0">
                <a:solidFill>
                  <a:schemeClr val="tx1"/>
                </a:solidFill>
                <a:latin typeface="Calibri" panose="020F0502020204030204" pitchFamily="34" charset="0"/>
              </a:rPr>
              <a:t>…</a:t>
            </a:r>
            <a:r>
              <a:rPr lang="en-NZ" sz="2400" dirty="0">
                <a:solidFill>
                  <a:schemeClr val="tx1"/>
                </a:solidFill>
                <a:latin typeface="Calibri" panose="020F0502020204030204" pitchFamily="34" charset="0"/>
              </a:rPr>
              <a:t>	</a:t>
            </a:r>
          </a:p>
        </p:txBody>
      </p:sp>
      <p:sp>
        <p:nvSpPr>
          <p:cNvPr id="4" name="Footer Placeholder 3"/>
          <p:cNvSpPr>
            <a:spLocks noGrp="1"/>
          </p:cNvSpPr>
          <p:nvPr>
            <p:ph type="ftr" sz="quarter" idx="11"/>
          </p:nvPr>
        </p:nvSpPr>
        <p:spPr>
          <a:xfrm>
            <a:off x="4038600" y="6477357"/>
            <a:ext cx="4114800" cy="365125"/>
          </a:xfrm>
        </p:spPr>
        <p:txBody>
          <a:bodyPr/>
          <a:lstStyle/>
          <a:p>
            <a:r>
              <a:rPr lang="en-US" smtClean="0"/>
              <a:t>IT 6111– Introduction - Chapter I of Educational Research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11</a:t>
            </a:fld>
            <a:endParaRPr lang="en-US" dirty="0"/>
          </a:p>
        </p:txBody>
      </p:sp>
    </p:spTree>
    <p:extLst>
      <p:ext uri="{BB962C8B-B14F-4D97-AF65-F5344CB8AC3E}">
        <p14:creationId xmlns:p14="http://schemas.microsoft.com/office/powerpoint/2010/main" val="31345311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NZ" sz="4800" dirty="0">
                <a:latin typeface="Calibri" panose="020F0502020204030204" pitchFamily="34" charset="0"/>
              </a:rPr>
              <a:t>Introduction to Research</a:t>
            </a:r>
          </a:p>
        </p:txBody>
      </p:sp>
      <p:sp>
        <p:nvSpPr>
          <p:cNvPr id="3" name="Content Placeholder 2"/>
          <p:cNvSpPr>
            <a:spLocks noGrp="1"/>
          </p:cNvSpPr>
          <p:nvPr>
            <p:ph idx="1"/>
          </p:nvPr>
        </p:nvSpPr>
        <p:spPr>
          <a:xfrm>
            <a:off x="838200" y="2263205"/>
            <a:ext cx="10515600" cy="2934871"/>
          </a:xfrm>
        </p:spPr>
        <p:txBody>
          <a:bodyPr>
            <a:normAutofit/>
          </a:bodyPr>
          <a:lstStyle/>
          <a:p>
            <a:pPr marL="0" indent="0">
              <a:buNone/>
            </a:pPr>
            <a:r>
              <a:rPr lang="en-NZ" sz="2400" dirty="0" smtClean="0">
                <a:solidFill>
                  <a:schemeClr val="tx1"/>
                </a:solidFill>
                <a:latin typeface="Calibri" panose="020F0502020204030204" pitchFamily="34" charset="0"/>
              </a:rPr>
              <a:t>Characteristics of Qualitative Methods</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Analysing the data for description and themes using text analysis 	and </a:t>
            </a:r>
            <a:r>
              <a:rPr lang="en-NZ" sz="2400" dirty="0" smtClean="0">
                <a:solidFill>
                  <a:schemeClr val="tx1"/>
                </a:solidFill>
                <a:latin typeface="Calibri" panose="020F0502020204030204" pitchFamily="34" charset="0"/>
              </a:rPr>
              <a:t>	interpreting </a:t>
            </a:r>
            <a:r>
              <a:rPr lang="en-NZ" sz="2400" dirty="0" smtClean="0">
                <a:solidFill>
                  <a:schemeClr val="tx1"/>
                </a:solidFill>
                <a:latin typeface="Calibri" panose="020F0502020204030204" pitchFamily="34" charset="0"/>
              </a:rPr>
              <a:t>the larger meaning of the findings.</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Writing the report using flexible, emerging structures and evaluative 	criteria and including the researchers subjective reflexivity and bias.</a:t>
            </a:r>
            <a:endParaRPr lang="en-NZ" sz="2400" dirty="0">
              <a:solidFill>
                <a:schemeClr val="tx1"/>
              </a:solidFill>
              <a:latin typeface="Calibri" panose="020F0502020204030204" pitchFamily="34" charset="0"/>
            </a:endParaRPr>
          </a:p>
        </p:txBody>
      </p:sp>
      <p:sp>
        <p:nvSpPr>
          <p:cNvPr id="4" name="Footer Placeholder 3"/>
          <p:cNvSpPr>
            <a:spLocks noGrp="1"/>
          </p:cNvSpPr>
          <p:nvPr>
            <p:ph type="ftr" sz="quarter" idx="11"/>
          </p:nvPr>
        </p:nvSpPr>
        <p:spPr>
          <a:xfrm>
            <a:off x="4038600" y="6477357"/>
            <a:ext cx="4114800" cy="365125"/>
          </a:xfrm>
        </p:spPr>
        <p:txBody>
          <a:bodyPr/>
          <a:lstStyle/>
          <a:p>
            <a:r>
              <a:rPr lang="en-US" smtClean="0"/>
              <a:t>IT 6111– Introduction - Chapter I of Educational Research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12</a:t>
            </a:fld>
            <a:endParaRPr lang="en-US" dirty="0"/>
          </a:p>
        </p:txBody>
      </p:sp>
    </p:spTree>
    <p:extLst>
      <p:ext uri="{BB962C8B-B14F-4D97-AF65-F5344CB8AC3E}">
        <p14:creationId xmlns:p14="http://schemas.microsoft.com/office/powerpoint/2010/main" val="92180036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NZ" sz="4800" dirty="0">
                <a:latin typeface="Calibri" panose="020F0502020204030204" pitchFamily="34" charset="0"/>
              </a:rPr>
              <a:t>Introduction to Research</a:t>
            </a:r>
          </a:p>
        </p:txBody>
      </p:sp>
      <p:sp>
        <p:nvSpPr>
          <p:cNvPr id="3" name="Content Placeholder 2"/>
          <p:cNvSpPr>
            <a:spLocks noGrp="1"/>
          </p:cNvSpPr>
          <p:nvPr>
            <p:ph idx="1"/>
          </p:nvPr>
        </p:nvSpPr>
        <p:spPr>
          <a:xfrm>
            <a:off x="838200" y="2156112"/>
            <a:ext cx="10515600" cy="3412666"/>
          </a:xfrm>
        </p:spPr>
        <p:txBody>
          <a:bodyPr>
            <a:normAutofit fontScale="92500" lnSpcReduction="20000"/>
          </a:bodyPr>
          <a:lstStyle/>
          <a:p>
            <a:pPr marL="0" indent="0">
              <a:buNone/>
            </a:pPr>
            <a:r>
              <a:rPr lang="en-NZ" sz="2400" dirty="0" smtClean="0">
                <a:solidFill>
                  <a:schemeClr val="tx1"/>
                </a:solidFill>
                <a:latin typeface="Calibri" panose="020F0502020204030204" pitchFamily="34" charset="0"/>
              </a:rPr>
              <a:t>Qualitative Research </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A central phenomenon is the key concept, idea or process studied in 	qualitative research.</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In qualitative research the purpose statement and research questions are 	stated so that you can best learn for the participants.</a:t>
            </a:r>
          </a:p>
          <a:p>
            <a:pPr marL="0" indent="0">
              <a:buNone/>
            </a:pPr>
            <a:r>
              <a:rPr lang="en-NZ" sz="2400" dirty="0">
                <a:solidFill>
                  <a:schemeClr val="tx1"/>
                </a:solidFill>
                <a:latin typeface="Calibri" panose="020F0502020204030204" pitchFamily="34" charset="0"/>
              </a:rPr>
              <a:t>	</a:t>
            </a:r>
            <a:endParaRPr lang="en-NZ" sz="2400" dirty="0" smtClean="0">
              <a:solidFill>
                <a:schemeClr val="tx1"/>
              </a:solidFill>
              <a:latin typeface="Calibri" panose="020F0502020204030204" pitchFamily="34" charset="0"/>
            </a:endParaRPr>
          </a:p>
          <a:p>
            <a:pPr marL="0" indent="0">
              <a:buNone/>
            </a:pPr>
            <a:endParaRPr lang="en-NZ" sz="2400" dirty="0">
              <a:solidFill>
                <a:schemeClr val="tx1"/>
              </a:solidFill>
              <a:latin typeface="Calibri" panose="020F0502020204030204" pitchFamily="34" charset="0"/>
            </a:endParaRPr>
          </a:p>
          <a:p>
            <a:pPr marL="0" indent="0" algn="r">
              <a:buNone/>
            </a:pPr>
            <a:r>
              <a:rPr lang="en-NZ" sz="2400" dirty="0" err="1" smtClean="0">
                <a:solidFill>
                  <a:schemeClr val="tx1"/>
                </a:solidFill>
                <a:latin typeface="Calibri" panose="020F0502020204030204" pitchFamily="34" charset="0"/>
              </a:rPr>
              <a:t>Cont</a:t>
            </a:r>
            <a:r>
              <a:rPr lang="en-NZ" sz="2400" dirty="0" smtClean="0">
                <a:solidFill>
                  <a:schemeClr val="tx1"/>
                </a:solidFill>
                <a:latin typeface="Calibri" panose="020F0502020204030204" pitchFamily="34" charset="0"/>
              </a:rPr>
              <a:t>…</a:t>
            </a:r>
            <a:endParaRPr lang="en-NZ" sz="2400" dirty="0">
              <a:solidFill>
                <a:schemeClr val="tx1"/>
              </a:solidFill>
              <a:latin typeface="Calibri" panose="020F0502020204030204" pitchFamily="34" charset="0"/>
            </a:endParaRPr>
          </a:p>
        </p:txBody>
      </p:sp>
      <p:sp>
        <p:nvSpPr>
          <p:cNvPr id="4" name="Footer Placeholder 3"/>
          <p:cNvSpPr>
            <a:spLocks noGrp="1"/>
          </p:cNvSpPr>
          <p:nvPr>
            <p:ph type="ftr" sz="quarter" idx="11"/>
          </p:nvPr>
        </p:nvSpPr>
        <p:spPr>
          <a:xfrm>
            <a:off x="4038600" y="6477357"/>
            <a:ext cx="4114800" cy="365125"/>
          </a:xfrm>
        </p:spPr>
        <p:txBody>
          <a:bodyPr/>
          <a:lstStyle/>
          <a:p>
            <a:r>
              <a:rPr lang="en-US" smtClean="0"/>
              <a:t>IT 6111– Introduction - Chapter I of Educational Research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13</a:t>
            </a:fld>
            <a:endParaRPr lang="en-US" dirty="0"/>
          </a:p>
        </p:txBody>
      </p:sp>
    </p:spTree>
    <p:extLst>
      <p:ext uri="{BB962C8B-B14F-4D97-AF65-F5344CB8AC3E}">
        <p14:creationId xmlns:p14="http://schemas.microsoft.com/office/powerpoint/2010/main" val="358547514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NZ" sz="4800" dirty="0">
                <a:latin typeface="Calibri" panose="020F0502020204030204" pitchFamily="34" charset="0"/>
              </a:rPr>
              <a:t>Introduction to Research</a:t>
            </a:r>
          </a:p>
        </p:txBody>
      </p:sp>
      <p:sp>
        <p:nvSpPr>
          <p:cNvPr id="3" name="Content Placeholder 2"/>
          <p:cNvSpPr>
            <a:spLocks noGrp="1"/>
          </p:cNvSpPr>
          <p:nvPr>
            <p:ph idx="1"/>
          </p:nvPr>
        </p:nvSpPr>
        <p:spPr>
          <a:xfrm>
            <a:off x="838200" y="2057258"/>
            <a:ext cx="10515600" cy="3544472"/>
          </a:xfrm>
        </p:spPr>
        <p:txBody>
          <a:bodyPr>
            <a:normAutofit/>
          </a:bodyPr>
          <a:lstStyle/>
          <a:p>
            <a:pPr marL="0" indent="0">
              <a:buNone/>
            </a:pPr>
            <a:r>
              <a:rPr lang="en-NZ" sz="2400" dirty="0" smtClean="0">
                <a:solidFill>
                  <a:schemeClr val="tx1"/>
                </a:solidFill>
                <a:latin typeface="Calibri" panose="020F0502020204030204" pitchFamily="34" charset="0"/>
              </a:rPr>
              <a:t>Qualitative Research </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You collect data to learn from the participants in the study and develop forms called protocols for recording data. An example could include an interview protocol. They can be seen as a set of rules or guidelines</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It typically gather text database, so the data analysis of the text consists of dividing it into groups of sentences called text segments and determining the meaning of each group of sentences.</a:t>
            </a:r>
            <a:endParaRPr lang="en-NZ" sz="2400" dirty="0">
              <a:solidFill>
                <a:schemeClr val="tx1"/>
              </a:solidFill>
              <a:latin typeface="Calibri" panose="020F0502020204030204" pitchFamily="34" charset="0"/>
            </a:endParaRPr>
          </a:p>
        </p:txBody>
      </p:sp>
      <p:sp>
        <p:nvSpPr>
          <p:cNvPr id="4" name="Footer Placeholder 3"/>
          <p:cNvSpPr>
            <a:spLocks noGrp="1"/>
          </p:cNvSpPr>
          <p:nvPr>
            <p:ph type="ftr" sz="quarter" idx="11"/>
          </p:nvPr>
        </p:nvSpPr>
        <p:spPr>
          <a:xfrm>
            <a:off x="4038600" y="6477357"/>
            <a:ext cx="4114800" cy="365125"/>
          </a:xfrm>
        </p:spPr>
        <p:txBody>
          <a:bodyPr/>
          <a:lstStyle/>
          <a:p>
            <a:r>
              <a:rPr lang="en-US" smtClean="0"/>
              <a:t>IT 6111– Introduction - Chapter I of Educational Research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14</a:t>
            </a:fld>
            <a:endParaRPr lang="en-US" dirty="0"/>
          </a:p>
        </p:txBody>
      </p:sp>
    </p:spTree>
    <p:extLst>
      <p:ext uri="{BB962C8B-B14F-4D97-AF65-F5344CB8AC3E}">
        <p14:creationId xmlns:p14="http://schemas.microsoft.com/office/powerpoint/2010/main" val="264715565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NZ" sz="4800" dirty="0">
                <a:latin typeface="Calibri" panose="020F0502020204030204" pitchFamily="34" charset="0"/>
              </a:rPr>
              <a:t>Introduction to Research</a:t>
            </a:r>
          </a:p>
        </p:txBody>
      </p:sp>
      <p:sp>
        <p:nvSpPr>
          <p:cNvPr id="3" name="Content Placeholder 2"/>
          <p:cNvSpPr>
            <a:spLocks noGrp="1"/>
          </p:cNvSpPr>
          <p:nvPr>
            <p:ph idx="1"/>
          </p:nvPr>
        </p:nvSpPr>
        <p:spPr>
          <a:xfrm>
            <a:off x="838200" y="1884264"/>
            <a:ext cx="10515600" cy="3646959"/>
          </a:xfrm>
        </p:spPr>
        <p:txBody>
          <a:bodyPr>
            <a:normAutofit lnSpcReduction="10000"/>
          </a:bodyPr>
          <a:lstStyle/>
          <a:p>
            <a:pPr marL="0" indent="0">
              <a:buNone/>
            </a:pPr>
            <a:r>
              <a:rPr lang="en-NZ" sz="2400" dirty="0" smtClean="0">
                <a:solidFill>
                  <a:schemeClr val="tx1"/>
                </a:solidFill>
                <a:latin typeface="Calibri" panose="020F0502020204030204" pitchFamily="34" charset="0"/>
              </a:rPr>
              <a:t>Similarities and differences between quantitative and qualitative research.</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Both forms of research follow the six steps  in the process.</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Both methods employ similar data collections process.</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Once data is collected they used distinctly different analysis methods.</a:t>
            </a:r>
          </a:p>
          <a:p>
            <a:pPr marL="0" indent="0">
              <a:buNone/>
            </a:pPr>
            <a:endParaRPr lang="en-NZ" sz="2400" dirty="0" smtClean="0">
              <a:solidFill>
                <a:schemeClr val="tx1"/>
              </a:solidFill>
              <a:latin typeface="Calibri" panose="020F0502020204030204" pitchFamily="34" charset="0"/>
            </a:endParaRPr>
          </a:p>
          <a:p>
            <a:pPr marL="0" indent="0">
              <a:buNone/>
            </a:pPr>
            <a:r>
              <a:rPr lang="en-NZ" sz="2400" dirty="0" smtClean="0">
                <a:solidFill>
                  <a:schemeClr val="tx1"/>
                </a:solidFill>
                <a:latin typeface="Calibri" panose="020F0502020204030204" pitchFamily="34" charset="0"/>
              </a:rPr>
              <a:t>However, you should see the quantitative and qualitative as on a continuum rather than a dichotomy.</a:t>
            </a:r>
          </a:p>
        </p:txBody>
      </p:sp>
      <p:sp>
        <p:nvSpPr>
          <p:cNvPr id="4" name="Footer Placeholder 3"/>
          <p:cNvSpPr>
            <a:spLocks noGrp="1"/>
          </p:cNvSpPr>
          <p:nvPr>
            <p:ph type="ftr" sz="quarter" idx="11"/>
          </p:nvPr>
        </p:nvSpPr>
        <p:spPr>
          <a:xfrm>
            <a:off x="4038600" y="6477357"/>
            <a:ext cx="4114800" cy="365125"/>
          </a:xfrm>
        </p:spPr>
        <p:txBody>
          <a:bodyPr/>
          <a:lstStyle/>
          <a:p>
            <a:r>
              <a:rPr lang="en-US" smtClean="0"/>
              <a:t>IT 6111– Introduction - Chapter I of Educational Research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15</a:t>
            </a:fld>
            <a:endParaRPr lang="en-US" dirty="0"/>
          </a:p>
        </p:txBody>
      </p:sp>
    </p:spTree>
    <p:extLst>
      <p:ext uri="{BB962C8B-B14F-4D97-AF65-F5344CB8AC3E}">
        <p14:creationId xmlns:p14="http://schemas.microsoft.com/office/powerpoint/2010/main" val="325005342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NZ" sz="4800" dirty="0">
                <a:latin typeface="Calibri" panose="020F0502020204030204" pitchFamily="34" charset="0"/>
              </a:rPr>
              <a:t>Introduction to Research</a:t>
            </a:r>
          </a:p>
        </p:txBody>
      </p:sp>
      <p:sp>
        <p:nvSpPr>
          <p:cNvPr id="3" name="Content Placeholder 2"/>
          <p:cNvSpPr>
            <a:spLocks noGrp="1"/>
          </p:cNvSpPr>
          <p:nvPr>
            <p:ph idx="1"/>
          </p:nvPr>
        </p:nvSpPr>
        <p:spPr>
          <a:xfrm>
            <a:off x="838200" y="1884264"/>
            <a:ext cx="10515600" cy="3646959"/>
          </a:xfrm>
        </p:spPr>
        <p:txBody>
          <a:bodyPr>
            <a:normAutofit/>
          </a:bodyPr>
          <a:lstStyle/>
          <a:p>
            <a:pPr marL="0" indent="0">
              <a:buNone/>
            </a:pPr>
            <a:r>
              <a:rPr lang="en-NZ" sz="2400" dirty="0" smtClean="0">
                <a:solidFill>
                  <a:schemeClr val="tx1"/>
                </a:solidFill>
                <a:latin typeface="Calibri" panose="020F0502020204030204" pitchFamily="34" charset="0"/>
              </a:rPr>
              <a:t>Qualitative </a:t>
            </a:r>
            <a:r>
              <a:rPr lang="en-NZ" sz="2400" dirty="0" err="1" smtClean="0">
                <a:solidFill>
                  <a:schemeClr val="tx1"/>
                </a:solidFill>
                <a:latin typeface="Calibri" panose="020F0502020204030204" pitchFamily="34" charset="0"/>
              </a:rPr>
              <a:t>Vs</a:t>
            </a:r>
            <a:r>
              <a:rPr lang="en-NZ" sz="2400" dirty="0" smtClean="0">
                <a:solidFill>
                  <a:schemeClr val="tx1"/>
                </a:solidFill>
                <a:latin typeface="Calibri" panose="020F0502020204030204" pitchFamily="34" charset="0"/>
              </a:rPr>
              <a:t> Quantitative</a:t>
            </a:r>
          </a:p>
        </p:txBody>
      </p:sp>
      <p:sp>
        <p:nvSpPr>
          <p:cNvPr id="4" name="Footer Placeholder 3"/>
          <p:cNvSpPr>
            <a:spLocks noGrp="1"/>
          </p:cNvSpPr>
          <p:nvPr>
            <p:ph type="ftr" sz="quarter" idx="11"/>
          </p:nvPr>
        </p:nvSpPr>
        <p:spPr>
          <a:xfrm>
            <a:off x="4038600" y="6477357"/>
            <a:ext cx="4114800" cy="365125"/>
          </a:xfrm>
        </p:spPr>
        <p:txBody>
          <a:bodyPr/>
          <a:lstStyle/>
          <a:p>
            <a:r>
              <a:rPr lang="en-US" smtClean="0"/>
              <a:t>IT 6111– Introduction - Chapter I of Educational Research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16</a:t>
            </a:fld>
            <a:endParaRPr lang="en-US" dirty="0"/>
          </a:p>
        </p:txBody>
      </p:sp>
      <p:pic>
        <p:nvPicPr>
          <p:cNvPr id="6" name="Quantitative vs Qualitative Research">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656703" y="2315546"/>
            <a:ext cx="6413260" cy="3607459"/>
          </a:xfrm>
          <a:prstGeom prst="rect">
            <a:avLst/>
          </a:prstGeom>
        </p:spPr>
      </p:pic>
    </p:spTree>
    <p:extLst>
      <p:ext uri="{BB962C8B-B14F-4D97-AF65-F5344CB8AC3E}">
        <p14:creationId xmlns:p14="http://schemas.microsoft.com/office/powerpoint/2010/main" val="38160561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a:xfrm>
            <a:off x="6425513" y="2578441"/>
            <a:ext cx="5373130" cy="2487827"/>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2" name="Title 1"/>
          <p:cNvSpPr>
            <a:spLocks noGrp="1"/>
          </p:cNvSpPr>
          <p:nvPr>
            <p:ph type="title"/>
          </p:nvPr>
        </p:nvSpPr>
        <p:spPr/>
        <p:txBody>
          <a:bodyPr>
            <a:normAutofit/>
          </a:bodyPr>
          <a:lstStyle/>
          <a:p>
            <a:r>
              <a:rPr lang="en-NZ" sz="4800" dirty="0">
                <a:latin typeface="Calibri" panose="020F0502020204030204" pitchFamily="34" charset="0"/>
              </a:rPr>
              <a:t>Introduction to Research</a:t>
            </a:r>
          </a:p>
        </p:txBody>
      </p:sp>
      <p:sp>
        <p:nvSpPr>
          <p:cNvPr id="3" name="Content Placeholder 2"/>
          <p:cNvSpPr>
            <a:spLocks noGrp="1"/>
          </p:cNvSpPr>
          <p:nvPr>
            <p:ph idx="1"/>
          </p:nvPr>
        </p:nvSpPr>
        <p:spPr>
          <a:xfrm>
            <a:off x="393357" y="1884263"/>
            <a:ext cx="10515600" cy="3646959"/>
          </a:xfrm>
        </p:spPr>
        <p:txBody>
          <a:bodyPr>
            <a:normAutofit/>
          </a:bodyPr>
          <a:lstStyle/>
          <a:p>
            <a:pPr marL="0" indent="0">
              <a:buNone/>
            </a:pPr>
            <a:r>
              <a:rPr lang="en-NZ" sz="2400" dirty="0" smtClean="0">
                <a:solidFill>
                  <a:schemeClr val="tx1"/>
                </a:solidFill>
                <a:latin typeface="Calibri" panose="020F0502020204030204" pitchFamily="34" charset="0"/>
              </a:rPr>
              <a:t>Quantitative Research – Deductive Reasoning</a:t>
            </a:r>
          </a:p>
        </p:txBody>
      </p:sp>
      <p:sp>
        <p:nvSpPr>
          <p:cNvPr id="4" name="Footer Placeholder 3"/>
          <p:cNvSpPr>
            <a:spLocks noGrp="1"/>
          </p:cNvSpPr>
          <p:nvPr>
            <p:ph type="ftr" sz="quarter" idx="11"/>
          </p:nvPr>
        </p:nvSpPr>
        <p:spPr>
          <a:xfrm>
            <a:off x="4038600" y="6477357"/>
            <a:ext cx="4114800" cy="365125"/>
          </a:xfrm>
        </p:spPr>
        <p:txBody>
          <a:bodyPr/>
          <a:lstStyle/>
          <a:p>
            <a:r>
              <a:rPr lang="en-US" smtClean="0"/>
              <a:t>IT 6111– Introduction - Chapter I of Educational Research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17</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7078" y="3007966"/>
            <a:ext cx="3810000" cy="1628775"/>
          </a:xfrm>
          <a:prstGeom prst="rect">
            <a:avLst/>
          </a:prstGeom>
        </p:spPr>
      </p:pic>
      <p:sp>
        <p:nvSpPr>
          <p:cNvPr id="8" name="TextBox 7"/>
          <p:cNvSpPr txBox="1"/>
          <p:nvPr/>
        </p:nvSpPr>
        <p:spPr>
          <a:xfrm>
            <a:off x="393357" y="2738247"/>
            <a:ext cx="5925918" cy="1938992"/>
          </a:xfrm>
          <a:prstGeom prst="rect">
            <a:avLst/>
          </a:prstGeom>
          <a:noFill/>
        </p:spPr>
        <p:txBody>
          <a:bodyPr wrap="none" rtlCol="0">
            <a:spAutoFit/>
          </a:bodyPr>
          <a:lstStyle/>
          <a:p>
            <a:r>
              <a:rPr lang="en-NZ" sz="2000" dirty="0"/>
              <a:t>We might begin with thinking up a </a:t>
            </a:r>
            <a:r>
              <a:rPr lang="en-NZ" sz="2000" i="1" dirty="0"/>
              <a:t>theory </a:t>
            </a:r>
            <a:r>
              <a:rPr lang="en-NZ" sz="2000" dirty="0" smtClean="0"/>
              <a:t>about </a:t>
            </a:r>
            <a:r>
              <a:rPr lang="en-NZ" sz="2000" dirty="0"/>
              <a:t>our </a:t>
            </a:r>
            <a:endParaRPr lang="en-NZ" sz="2000" dirty="0" smtClean="0"/>
          </a:p>
          <a:p>
            <a:r>
              <a:rPr lang="en-NZ" sz="2000" dirty="0" smtClean="0"/>
              <a:t>topic </a:t>
            </a:r>
            <a:r>
              <a:rPr lang="en-NZ" sz="2000" dirty="0"/>
              <a:t>of interest. We then narrow that </a:t>
            </a:r>
            <a:r>
              <a:rPr lang="en-NZ" sz="2000" dirty="0" smtClean="0"/>
              <a:t>down </a:t>
            </a:r>
            <a:r>
              <a:rPr lang="en-NZ" sz="2000" dirty="0"/>
              <a:t>into more </a:t>
            </a:r>
            <a:endParaRPr lang="en-NZ" sz="2000" dirty="0" smtClean="0"/>
          </a:p>
          <a:p>
            <a:r>
              <a:rPr lang="en-NZ" sz="2000" dirty="0" smtClean="0"/>
              <a:t>specific </a:t>
            </a:r>
            <a:r>
              <a:rPr lang="en-NZ" sz="2000" i="1" dirty="0"/>
              <a:t>hypotheses</a:t>
            </a:r>
            <a:r>
              <a:rPr lang="en-NZ" sz="2000" dirty="0"/>
              <a:t> that we can test. </a:t>
            </a:r>
            <a:r>
              <a:rPr lang="en-NZ" sz="2000" dirty="0" smtClean="0"/>
              <a:t>We </a:t>
            </a:r>
            <a:r>
              <a:rPr lang="en-NZ" sz="2000" dirty="0"/>
              <a:t>narrow down </a:t>
            </a:r>
            <a:endParaRPr lang="en-NZ" sz="2000" dirty="0" smtClean="0"/>
          </a:p>
          <a:p>
            <a:r>
              <a:rPr lang="en-NZ" sz="2000" dirty="0" smtClean="0"/>
              <a:t>even </a:t>
            </a:r>
            <a:r>
              <a:rPr lang="en-NZ" sz="2000" dirty="0"/>
              <a:t>further when we collect </a:t>
            </a:r>
            <a:r>
              <a:rPr lang="en-NZ" sz="2000" i="1" dirty="0" smtClean="0"/>
              <a:t>observations</a:t>
            </a:r>
            <a:r>
              <a:rPr lang="en-NZ" sz="2000" dirty="0" smtClean="0"/>
              <a:t> </a:t>
            </a:r>
            <a:r>
              <a:rPr lang="en-NZ" sz="2000" dirty="0"/>
              <a:t>to address </a:t>
            </a:r>
            <a:endParaRPr lang="en-NZ" sz="2000" dirty="0" smtClean="0"/>
          </a:p>
          <a:p>
            <a:r>
              <a:rPr lang="en-NZ" sz="2000" dirty="0" smtClean="0"/>
              <a:t>the </a:t>
            </a:r>
            <a:r>
              <a:rPr lang="en-NZ" sz="2000" dirty="0"/>
              <a:t>hypotheses. </a:t>
            </a:r>
            <a:r>
              <a:rPr lang="en-NZ" sz="2000" dirty="0" smtClean="0"/>
              <a:t>This </a:t>
            </a:r>
            <a:r>
              <a:rPr lang="en-NZ" sz="2000" dirty="0"/>
              <a:t>ultimately leads us to be able </a:t>
            </a:r>
            <a:r>
              <a:rPr lang="en-NZ" sz="2000" dirty="0" smtClean="0"/>
              <a:t>to </a:t>
            </a:r>
          </a:p>
          <a:p>
            <a:r>
              <a:rPr lang="en-NZ" sz="2000" dirty="0" smtClean="0"/>
              <a:t>test </a:t>
            </a:r>
            <a:r>
              <a:rPr lang="en-NZ" sz="2000" dirty="0"/>
              <a:t>the hypotheses </a:t>
            </a:r>
            <a:r>
              <a:rPr lang="en-NZ" sz="2000" dirty="0" smtClean="0"/>
              <a:t>with </a:t>
            </a:r>
            <a:r>
              <a:rPr lang="en-NZ" sz="2000" dirty="0"/>
              <a:t>specific </a:t>
            </a:r>
            <a:r>
              <a:rPr lang="en-NZ" sz="2000" dirty="0" smtClean="0"/>
              <a:t>data.</a:t>
            </a:r>
            <a:endParaRPr lang="en-NZ" sz="2000" dirty="0"/>
          </a:p>
        </p:txBody>
      </p:sp>
    </p:spTree>
    <p:extLst>
      <p:ext uri="{BB962C8B-B14F-4D97-AF65-F5344CB8AC3E}">
        <p14:creationId xmlns:p14="http://schemas.microsoft.com/office/powerpoint/2010/main" val="221118140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NZ" sz="4800" dirty="0">
                <a:latin typeface="Calibri" panose="020F0502020204030204" pitchFamily="34" charset="0"/>
              </a:rPr>
              <a:t>Introduction to Research</a:t>
            </a:r>
          </a:p>
        </p:txBody>
      </p:sp>
      <p:sp>
        <p:nvSpPr>
          <p:cNvPr id="3" name="Content Placeholder 2"/>
          <p:cNvSpPr>
            <a:spLocks noGrp="1"/>
          </p:cNvSpPr>
          <p:nvPr>
            <p:ph idx="1"/>
          </p:nvPr>
        </p:nvSpPr>
        <p:spPr>
          <a:xfrm>
            <a:off x="393357" y="1870829"/>
            <a:ext cx="10515600" cy="3646959"/>
          </a:xfrm>
        </p:spPr>
        <p:txBody>
          <a:bodyPr>
            <a:normAutofit/>
          </a:bodyPr>
          <a:lstStyle/>
          <a:p>
            <a:pPr marL="0" indent="0">
              <a:buNone/>
            </a:pPr>
            <a:r>
              <a:rPr lang="en-NZ" sz="2400" dirty="0" smtClean="0">
                <a:solidFill>
                  <a:schemeClr val="tx1"/>
                </a:solidFill>
                <a:latin typeface="Calibri" panose="020F0502020204030204" pitchFamily="34" charset="0"/>
              </a:rPr>
              <a:t>Qualitative Research – Inductive Reasoning</a:t>
            </a:r>
          </a:p>
        </p:txBody>
      </p:sp>
      <p:sp>
        <p:nvSpPr>
          <p:cNvPr id="4" name="Footer Placeholder 3"/>
          <p:cNvSpPr>
            <a:spLocks noGrp="1"/>
          </p:cNvSpPr>
          <p:nvPr>
            <p:ph type="ftr" sz="quarter" idx="11"/>
          </p:nvPr>
        </p:nvSpPr>
        <p:spPr>
          <a:xfrm>
            <a:off x="4038600" y="6477357"/>
            <a:ext cx="4114800" cy="365125"/>
          </a:xfrm>
        </p:spPr>
        <p:txBody>
          <a:bodyPr/>
          <a:lstStyle/>
          <a:p>
            <a:r>
              <a:rPr lang="en-US" smtClean="0"/>
              <a:t>IT 6111– Introduction - Chapter I of Educational Research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18</a:t>
            </a:fld>
            <a:endParaRPr lang="en-US" dirty="0"/>
          </a:p>
        </p:txBody>
      </p:sp>
      <p:sp>
        <p:nvSpPr>
          <p:cNvPr id="6" name="Rounded Rectangle 5"/>
          <p:cNvSpPr/>
          <p:nvPr/>
        </p:nvSpPr>
        <p:spPr>
          <a:xfrm>
            <a:off x="6425513" y="2578441"/>
            <a:ext cx="5373130" cy="2487827"/>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7078" y="2927004"/>
            <a:ext cx="3810000" cy="1790700"/>
          </a:xfrm>
          <a:prstGeom prst="rect">
            <a:avLst/>
          </a:prstGeom>
        </p:spPr>
      </p:pic>
      <p:sp>
        <p:nvSpPr>
          <p:cNvPr id="8" name="TextBox 7"/>
          <p:cNvSpPr txBox="1"/>
          <p:nvPr/>
        </p:nvSpPr>
        <p:spPr>
          <a:xfrm>
            <a:off x="393357" y="2927004"/>
            <a:ext cx="6159058" cy="1631216"/>
          </a:xfrm>
          <a:prstGeom prst="rect">
            <a:avLst/>
          </a:prstGeom>
          <a:noFill/>
        </p:spPr>
        <p:txBody>
          <a:bodyPr wrap="none" rtlCol="0">
            <a:spAutoFit/>
          </a:bodyPr>
          <a:lstStyle/>
          <a:p>
            <a:r>
              <a:rPr lang="en-NZ" sz="2000" dirty="0" smtClean="0">
                <a:latin typeface="Calibri" panose="020F0502020204030204" pitchFamily="34" charset="0"/>
              </a:rPr>
              <a:t>Inductive </a:t>
            </a:r>
            <a:r>
              <a:rPr lang="en-NZ" sz="2000" dirty="0">
                <a:latin typeface="Calibri" panose="020F0502020204030204" pitchFamily="34" charset="0"/>
              </a:rPr>
              <a:t>reasoning, we begin with specific observations </a:t>
            </a:r>
            <a:endParaRPr lang="en-NZ" sz="2000" dirty="0" smtClean="0">
              <a:latin typeface="Calibri" panose="020F0502020204030204" pitchFamily="34" charset="0"/>
            </a:endParaRPr>
          </a:p>
          <a:p>
            <a:r>
              <a:rPr lang="en-NZ" sz="2000" dirty="0" smtClean="0">
                <a:latin typeface="Calibri" panose="020F0502020204030204" pitchFamily="34" charset="0"/>
              </a:rPr>
              <a:t>and </a:t>
            </a:r>
            <a:r>
              <a:rPr lang="en-NZ" sz="2000" dirty="0">
                <a:latin typeface="Calibri" panose="020F0502020204030204" pitchFamily="34" charset="0"/>
              </a:rPr>
              <a:t>measures, begin to detect patterns and regularities, </a:t>
            </a:r>
            <a:endParaRPr lang="en-NZ" sz="2000" dirty="0" smtClean="0">
              <a:latin typeface="Calibri" panose="020F0502020204030204" pitchFamily="34" charset="0"/>
            </a:endParaRPr>
          </a:p>
          <a:p>
            <a:r>
              <a:rPr lang="en-NZ" sz="2000" dirty="0" smtClean="0">
                <a:latin typeface="Calibri" panose="020F0502020204030204" pitchFamily="34" charset="0"/>
              </a:rPr>
              <a:t>formulate </a:t>
            </a:r>
            <a:r>
              <a:rPr lang="en-NZ" sz="2000" dirty="0">
                <a:latin typeface="Calibri" panose="020F0502020204030204" pitchFamily="34" charset="0"/>
              </a:rPr>
              <a:t>some tentative hypotheses that we can </a:t>
            </a:r>
            <a:endParaRPr lang="en-NZ" sz="2000" dirty="0" smtClean="0">
              <a:latin typeface="Calibri" panose="020F0502020204030204" pitchFamily="34" charset="0"/>
            </a:endParaRPr>
          </a:p>
          <a:p>
            <a:r>
              <a:rPr lang="en-NZ" sz="2000" dirty="0" smtClean="0">
                <a:latin typeface="Calibri" panose="020F0502020204030204" pitchFamily="34" charset="0"/>
              </a:rPr>
              <a:t>explore</a:t>
            </a:r>
            <a:r>
              <a:rPr lang="en-NZ" sz="2000" dirty="0">
                <a:latin typeface="Calibri" panose="020F0502020204030204" pitchFamily="34" charset="0"/>
              </a:rPr>
              <a:t>, </a:t>
            </a:r>
            <a:r>
              <a:rPr lang="en-NZ" sz="2000" dirty="0" smtClean="0">
                <a:latin typeface="Calibri" panose="020F0502020204030204" pitchFamily="34" charset="0"/>
              </a:rPr>
              <a:t>and </a:t>
            </a:r>
            <a:r>
              <a:rPr lang="en-NZ" sz="2000" dirty="0">
                <a:latin typeface="Calibri" panose="020F0502020204030204" pitchFamily="34" charset="0"/>
              </a:rPr>
              <a:t>finally end up developing some </a:t>
            </a:r>
            <a:endParaRPr lang="en-NZ" sz="2000" dirty="0" smtClean="0">
              <a:latin typeface="Calibri" panose="020F0502020204030204" pitchFamily="34" charset="0"/>
            </a:endParaRPr>
          </a:p>
          <a:p>
            <a:r>
              <a:rPr lang="en-NZ" sz="2000" dirty="0" smtClean="0">
                <a:latin typeface="Calibri" panose="020F0502020204030204" pitchFamily="34" charset="0"/>
              </a:rPr>
              <a:t>general </a:t>
            </a:r>
            <a:r>
              <a:rPr lang="en-NZ" sz="2000" dirty="0">
                <a:latin typeface="Calibri" panose="020F0502020204030204" pitchFamily="34" charset="0"/>
              </a:rPr>
              <a:t>conclusions </a:t>
            </a:r>
            <a:r>
              <a:rPr lang="en-NZ" sz="2000" dirty="0" smtClean="0">
                <a:latin typeface="Calibri" panose="020F0502020204030204" pitchFamily="34" charset="0"/>
              </a:rPr>
              <a:t>or </a:t>
            </a:r>
            <a:r>
              <a:rPr lang="en-NZ" sz="2000" dirty="0">
                <a:latin typeface="Calibri" panose="020F0502020204030204" pitchFamily="34" charset="0"/>
              </a:rPr>
              <a:t>theories.</a:t>
            </a:r>
          </a:p>
        </p:txBody>
      </p:sp>
    </p:spTree>
    <p:extLst>
      <p:ext uri="{BB962C8B-B14F-4D97-AF65-F5344CB8AC3E}">
        <p14:creationId xmlns:p14="http://schemas.microsoft.com/office/powerpoint/2010/main" val="72844207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NZ" sz="4800" dirty="0">
                <a:latin typeface="Calibri" panose="020F0502020204030204" pitchFamily="34" charset="0"/>
              </a:rPr>
              <a:t>Introduction to Research</a:t>
            </a:r>
          </a:p>
        </p:txBody>
      </p:sp>
      <p:sp>
        <p:nvSpPr>
          <p:cNvPr id="3" name="Content Placeholder 2"/>
          <p:cNvSpPr>
            <a:spLocks noGrp="1"/>
          </p:cNvSpPr>
          <p:nvPr>
            <p:ph idx="1"/>
          </p:nvPr>
        </p:nvSpPr>
        <p:spPr>
          <a:xfrm>
            <a:off x="838200" y="2296157"/>
            <a:ext cx="10515600" cy="2078135"/>
          </a:xfrm>
        </p:spPr>
        <p:txBody>
          <a:bodyPr>
            <a:normAutofit/>
          </a:bodyPr>
          <a:lstStyle/>
          <a:p>
            <a:pPr marL="0" indent="0">
              <a:buNone/>
            </a:pPr>
            <a:r>
              <a:rPr lang="en-NZ" sz="2400" dirty="0" smtClean="0">
                <a:solidFill>
                  <a:schemeClr val="tx1"/>
                </a:solidFill>
                <a:latin typeface="Calibri" panose="020F0502020204030204" pitchFamily="34" charset="0"/>
              </a:rPr>
              <a:t>Design Science</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Relatively new methodology however suits IT research and is gaining 	ground as the major research methodology in IT especially in software 	development research.  </a:t>
            </a:r>
            <a:r>
              <a:rPr lang="en-NZ" sz="2400" dirty="0">
                <a:solidFill>
                  <a:schemeClr val="tx1"/>
                </a:solidFill>
                <a:latin typeface="Calibri" panose="020F0502020204030204" pitchFamily="34" charset="0"/>
              </a:rPr>
              <a:t>	</a:t>
            </a:r>
            <a:endParaRPr lang="en-NZ" sz="2400" dirty="0" smtClean="0">
              <a:solidFill>
                <a:schemeClr val="tx1"/>
              </a:solidFill>
              <a:latin typeface="Calibri" panose="020F0502020204030204" pitchFamily="34" charset="0"/>
            </a:endParaRPr>
          </a:p>
        </p:txBody>
      </p:sp>
      <p:sp>
        <p:nvSpPr>
          <p:cNvPr id="4" name="Footer Placeholder 3"/>
          <p:cNvSpPr>
            <a:spLocks noGrp="1"/>
          </p:cNvSpPr>
          <p:nvPr>
            <p:ph type="ftr" sz="quarter" idx="11"/>
          </p:nvPr>
        </p:nvSpPr>
        <p:spPr>
          <a:xfrm>
            <a:off x="4038600" y="6477357"/>
            <a:ext cx="4114800" cy="365125"/>
          </a:xfrm>
        </p:spPr>
        <p:txBody>
          <a:bodyPr/>
          <a:lstStyle/>
          <a:p>
            <a:r>
              <a:rPr lang="en-US" smtClean="0"/>
              <a:t>IT 6111– Introduction - Chapter I of Educational Research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19</a:t>
            </a:fld>
            <a:endParaRPr lang="en-US" dirty="0"/>
          </a:p>
        </p:txBody>
      </p:sp>
    </p:spTree>
    <p:extLst>
      <p:ext uri="{BB962C8B-B14F-4D97-AF65-F5344CB8AC3E}">
        <p14:creationId xmlns:p14="http://schemas.microsoft.com/office/powerpoint/2010/main" val="408131427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NZ" sz="4800" dirty="0">
                <a:latin typeface="Calibri" panose="020F0502020204030204" pitchFamily="34" charset="0"/>
              </a:rPr>
              <a:t>Introduction to Research</a:t>
            </a:r>
          </a:p>
        </p:txBody>
      </p:sp>
      <p:sp>
        <p:nvSpPr>
          <p:cNvPr id="3" name="Content Placeholder 2"/>
          <p:cNvSpPr>
            <a:spLocks noGrp="1"/>
          </p:cNvSpPr>
          <p:nvPr>
            <p:ph idx="1"/>
          </p:nvPr>
        </p:nvSpPr>
        <p:spPr>
          <a:xfrm>
            <a:off x="3904129" y="1690687"/>
            <a:ext cx="7579659" cy="4786669"/>
          </a:xfrm>
        </p:spPr>
        <p:txBody>
          <a:bodyPr>
            <a:normAutofit fontScale="85000" lnSpcReduction="20000"/>
          </a:bodyPr>
          <a:lstStyle/>
          <a:p>
            <a:pPr marL="0" indent="0">
              <a:buNone/>
            </a:pPr>
            <a:r>
              <a:rPr lang="en-NZ" sz="2400" dirty="0" smtClean="0">
                <a:solidFill>
                  <a:schemeClr val="tx1"/>
                </a:solidFill>
                <a:latin typeface="Calibri" panose="020F0502020204030204" pitchFamily="34" charset="0"/>
              </a:rPr>
              <a:t>Quantitative Research</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-In quantitative research  you identify the research </a:t>
            </a:r>
            <a:r>
              <a:rPr lang="en-NZ" sz="2400" dirty="0" smtClean="0">
                <a:solidFill>
                  <a:schemeClr val="tx1"/>
                </a:solidFill>
                <a:latin typeface="Calibri" panose="020F0502020204030204" pitchFamily="34" charset="0"/>
              </a:rPr>
              <a:t>problem</a:t>
            </a:r>
            <a:r>
              <a:rPr lang="en-NZ" sz="2400" dirty="0" smtClean="0">
                <a:solidFill>
                  <a:schemeClr val="tx1"/>
                </a:solidFill>
                <a:latin typeface="Calibri" panose="020F0502020204030204" pitchFamily="34" charset="0"/>
              </a:rPr>
              <a:t>.</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In some quantitative research you may need to </a:t>
            </a:r>
            <a:r>
              <a:rPr lang="en-NZ" sz="2400" dirty="0" smtClean="0">
                <a:solidFill>
                  <a:schemeClr val="tx1"/>
                </a:solidFill>
                <a:latin typeface="Calibri" panose="020F0502020204030204" pitchFamily="34" charset="0"/>
              </a:rPr>
              <a:t>explain </a:t>
            </a:r>
            <a:r>
              <a:rPr lang="en-NZ" sz="2400" dirty="0" smtClean="0">
                <a:solidFill>
                  <a:schemeClr val="tx1"/>
                </a:solidFill>
                <a:latin typeface="Calibri" panose="020F0502020204030204" pitchFamily="34" charset="0"/>
              </a:rPr>
              <a:t>how </a:t>
            </a:r>
            <a:r>
              <a:rPr lang="en-NZ" sz="2400" dirty="0" smtClean="0">
                <a:solidFill>
                  <a:schemeClr val="tx1"/>
                </a:solidFill>
                <a:latin typeface="Calibri" panose="020F0502020204030204" pitchFamily="34" charset="0"/>
              </a:rPr>
              <a:t>	one </a:t>
            </a:r>
            <a:r>
              <a:rPr lang="en-NZ" sz="2400" dirty="0" smtClean="0">
                <a:solidFill>
                  <a:schemeClr val="tx1"/>
                </a:solidFill>
                <a:latin typeface="Calibri" panose="020F0502020204030204" pitchFamily="34" charset="0"/>
              </a:rPr>
              <a:t>variable affect another.</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In quantitative research report you will see a 	substantial literature review at the beginning of the 	report.</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Literature also creates a need for the study – as seen in 	the purpose statement, research question or the 	hypothesis</a:t>
            </a:r>
          </a:p>
          <a:p>
            <a:pPr marL="0" indent="0">
              <a:buNone/>
            </a:pPr>
            <a:endParaRPr lang="en-NZ" sz="2400" dirty="0">
              <a:solidFill>
                <a:schemeClr val="tx1"/>
              </a:solidFill>
              <a:latin typeface="Calibri" panose="020F0502020204030204" pitchFamily="34" charset="0"/>
            </a:endParaRPr>
          </a:p>
          <a:p>
            <a:pPr marL="0" indent="0">
              <a:buNone/>
            </a:pPr>
            <a:endParaRPr lang="en-NZ" sz="2400" dirty="0" smtClean="0">
              <a:solidFill>
                <a:schemeClr val="tx1"/>
              </a:solidFill>
              <a:latin typeface="Calibri" panose="020F0502020204030204" pitchFamily="34" charset="0"/>
            </a:endParaRPr>
          </a:p>
          <a:p>
            <a:pPr marL="0" indent="0">
              <a:buNone/>
            </a:pPr>
            <a:r>
              <a:rPr lang="en-NZ" sz="2400" dirty="0">
                <a:solidFill>
                  <a:schemeClr val="tx1"/>
                </a:solidFill>
                <a:latin typeface="Calibri" panose="020F0502020204030204" pitchFamily="34" charset="0"/>
              </a:rPr>
              <a:t>	</a:t>
            </a:r>
          </a:p>
        </p:txBody>
      </p:sp>
      <p:sp>
        <p:nvSpPr>
          <p:cNvPr id="4" name="Footer Placeholder 3"/>
          <p:cNvSpPr>
            <a:spLocks noGrp="1"/>
          </p:cNvSpPr>
          <p:nvPr>
            <p:ph type="ftr" sz="quarter" idx="11"/>
          </p:nvPr>
        </p:nvSpPr>
        <p:spPr>
          <a:xfrm>
            <a:off x="4038600" y="6477357"/>
            <a:ext cx="4114800" cy="365125"/>
          </a:xfrm>
        </p:spPr>
        <p:txBody>
          <a:bodyPr/>
          <a:lstStyle/>
          <a:p>
            <a:r>
              <a:rPr lang="en-US" smtClean="0"/>
              <a:t>IT 6111– Introduction - Chapter I of Educational Research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2</a:t>
            </a:fld>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1198" y="2300812"/>
            <a:ext cx="2747402" cy="2784363"/>
          </a:xfrm>
          <a:prstGeom prst="rect">
            <a:avLst/>
          </a:prstGeom>
        </p:spPr>
      </p:pic>
    </p:spTree>
    <p:extLst>
      <p:ext uri="{BB962C8B-B14F-4D97-AF65-F5344CB8AC3E}">
        <p14:creationId xmlns:p14="http://schemas.microsoft.com/office/powerpoint/2010/main" val="1204988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NZ" sz="4800" dirty="0">
                <a:latin typeface="Calibri" panose="020F0502020204030204" pitchFamily="34" charset="0"/>
              </a:rPr>
              <a:t>Introduction to Research</a:t>
            </a:r>
          </a:p>
        </p:txBody>
      </p:sp>
      <p:sp>
        <p:nvSpPr>
          <p:cNvPr id="3" name="Content Placeholder 2"/>
          <p:cNvSpPr>
            <a:spLocks noGrp="1"/>
          </p:cNvSpPr>
          <p:nvPr>
            <p:ph idx="1"/>
          </p:nvPr>
        </p:nvSpPr>
        <p:spPr>
          <a:xfrm>
            <a:off x="3550024" y="1690687"/>
            <a:ext cx="7933764" cy="4786669"/>
          </a:xfrm>
        </p:spPr>
        <p:txBody>
          <a:bodyPr>
            <a:normAutofit fontScale="92500" lnSpcReduction="10000"/>
          </a:bodyPr>
          <a:lstStyle/>
          <a:p>
            <a:pPr marL="0" indent="0">
              <a:buNone/>
            </a:pPr>
            <a:r>
              <a:rPr lang="en-NZ" sz="2400" dirty="0" smtClean="0">
                <a:solidFill>
                  <a:schemeClr val="tx1"/>
                </a:solidFill>
                <a:latin typeface="Calibri" panose="020F0502020204030204" pitchFamily="34" charset="0"/>
              </a:rPr>
              <a:t>Quantitative Research</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In quantitative research you ask specific narrow 	questions.</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In quantitative research you use an instrument to 	measure the variables.</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In quantitative research you analyse data using 	mathematical procedures called statistics.</a:t>
            </a:r>
          </a:p>
          <a:p>
            <a:pPr marL="0" indent="0">
              <a:buNone/>
            </a:pPr>
            <a:endParaRPr lang="en-NZ" sz="2400" dirty="0">
              <a:solidFill>
                <a:schemeClr val="tx1"/>
              </a:solidFill>
              <a:latin typeface="Calibri" panose="020F0502020204030204" pitchFamily="34" charset="0"/>
            </a:endParaRPr>
          </a:p>
          <a:p>
            <a:pPr marL="0" indent="0">
              <a:buNone/>
            </a:pPr>
            <a:endParaRPr lang="en-NZ" sz="2400" dirty="0">
              <a:solidFill>
                <a:schemeClr val="tx1"/>
              </a:solidFill>
              <a:latin typeface="Calibri" panose="020F0502020204030204" pitchFamily="34" charset="0"/>
            </a:endParaRPr>
          </a:p>
          <a:p>
            <a:pPr marL="0" indent="0">
              <a:buNone/>
            </a:pPr>
            <a:r>
              <a:rPr lang="en-NZ" sz="2400" dirty="0">
                <a:solidFill>
                  <a:schemeClr val="tx1"/>
                </a:solidFill>
                <a:latin typeface="Calibri" panose="020F0502020204030204" pitchFamily="34" charset="0"/>
              </a:rPr>
              <a:t>	</a:t>
            </a:r>
          </a:p>
        </p:txBody>
      </p:sp>
      <p:sp>
        <p:nvSpPr>
          <p:cNvPr id="4" name="Footer Placeholder 3"/>
          <p:cNvSpPr>
            <a:spLocks noGrp="1"/>
          </p:cNvSpPr>
          <p:nvPr>
            <p:ph type="ftr" sz="quarter" idx="11"/>
          </p:nvPr>
        </p:nvSpPr>
        <p:spPr>
          <a:xfrm>
            <a:off x="4038600" y="6477357"/>
            <a:ext cx="4114800" cy="365125"/>
          </a:xfrm>
        </p:spPr>
        <p:txBody>
          <a:bodyPr/>
          <a:lstStyle/>
          <a:p>
            <a:r>
              <a:rPr lang="en-US" smtClean="0"/>
              <a:t>IT 6111– Introduction - Chapter I of Educational Research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3</a:t>
            </a:fld>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1198" y="2300812"/>
            <a:ext cx="2747402" cy="2784363"/>
          </a:xfrm>
          <a:prstGeom prst="rect">
            <a:avLst/>
          </a:prstGeom>
        </p:spPr>
      </p:pic>
    </p:spTree>
    <p:extLst>
      <p:ext uri="{BB962C8B-B14F-4D97-AF65-F5344CB8AC3E}">
        <p14:creationId xmlns:p14="http://schemas.microsoft.com/office/powerpoint/2010/main" val="60153985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NZ" sz="4800" dirty="0">
                <a:latin typeface="Calibri" panose="020F0502020204030204" pitchFamily="34" charset="0"/>
              </a:rPr>
              <a:t>Introduction to Research</a:t>
            </a:r>
          </a:p>
        </p:txBody>
      </p:sp>
      <p:sp>
        <p:nvSpPr>
          <p:cNvPr id="3" name="Content Placeholder 2"/>
          <p:cNvSpPr>
            <a:spLocks noGrp="1"/>
          </p:cNvSpPr>
          <p:nvPr>
            <p:ph idx="1"/>
          </p:nvPr>
        </p:nvSpPr>
        <p:spPr>
          <a:xfrm>
            <a:off x="838200" y="1884264"/>
            <a:ext cx="10515600" cy="3485595"/>
          </a:xfrm>
        </p:spPr>
        <p:txBody>
          <a:bodyPr>
            <a:normAutofit/>
          </a:bodyPr>
          <a:lstStyle/>
          <a:p>
            <a:pPr marL="0" indent="0">
              <a:buNone/>
            </a:pPr>
            <a:r>
              <a:rPr lang="en-NZ" sz="2400" dirty="0" smtClean="0">
                <a:solidFill>
                  <a:schemeClr val="tx1"/>
                </a:solidFill>
                <a:latin typeface="Calibri" panose="020F0502020204030204" pitchFamily="34" charset="0"/>
              </a:rPr>
              <a:t>Quantitative Designs</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Experimental – where the research is seeking to see whether an 	intervention has an affect on an individual.</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Correlational – the focus in on examining the relation between two or 	more entities. </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Survey – where the researcher looks to describe trends.</a:t>
            </a:r>
            <a:endParaRPr lang="en-NZ" sz="2400" dirty="0">
              <a:solidFill>
                <a:schemeClr val="tx1"/>
              </a:solidFill>
              <a:latin typeface="Calibri" panose="020F0502020204030204" pitchFamily="34" charset="0"/>
            </a:endParaRPr>
          </a:p>
        </p:txBody>
      </p:sp>
      <p:sp>
        <p:nvSpPr>
          <p:cNvPr id="4" name="Footer Placeholder 3"/>
          <p:cNvSpPr>
            <a:spLocks noGrp="1"/>
          </p:cNvSpPr>
          <p:nvPr>
            <p:ph type="ftr" sz="quarter" idx="11"/>
          </p:nvPr>
        </p:nvSpPr>
        <p:spPr>
          <a:xfrm>
            <a:off x="4038600" y="6477357"/>
            <a:ext cx="4114800" cy="365125"/>
          </a:xfrm>
        </p:spPr>
        <p:txBody>
          <a:bodyPr/>
          <a:lstStyle/>
          <a:p>
            <a:r>
              <a:rPr lang="en-US" smtClean="0"/>
              <a:t>IT 6111– Introduction - Chapter I of Educational Research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4</a:t>
            </a:fld>
            <a:endParaRPr lang="en-US" dirty="0"/>
          </a:p>
        </p:txBody>
      </p:sp>
    </p:spTree>
    <p:extLst>
      <p:ext uri="{BB962C8B-B14F-4D97-AF65-F5344CB8AC3E}">
        <p14:creationId xmlns:p14="http://schemas.microsoft.com/office/powerpoint/2010/main" val="33963105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NZ" sz="4800" dirty="0">
                <a:latin typeface="Calibri" panose="020F0502020204030204" pitchFamily="34" charset="0"/>
              </a:rPr>
              <a:t>Introduction to Research</a:t>
            </a:r>
          </a:p>
        </p:txBody>
      </p:sp>
      <p:sp>
        <p:nvSpPr>
          <p:cNvPr id="3" name="Content Placeholder 2"/>
          <p:cNvSpPr>
            <a:spLocks noGrp="1"/>
          </p:cNvSpPr>
          <p:nvPr>
            <p:ph idx="1"/>
          </p:nvPr>
        </p:nvSpPr>
        <p:spPr>
          <a:xfrm>
            <a:off x="1532965" y="1871174"/>
            <a:ext cx="9820835" cy="4606183"/>
          </a:xfrm>
        </p:spPr>
        <p:txBody>
          <a:bodyPr>
            <a:normAutofit/>
          </a:bodyPr>
          <a:lstStyle/>
          <a:p>
            <a:pPr marL="0" indent="0">
              <a:buNone/>
            </a:pPr>
            <a:r>
              <a:rPr lang="en-NZ" sz="2400" dirty="0" smtClean="0">
                <a:solidFill>
                  <a:schemeClr val="tx1"/>
                </a:solidFill>
                <a:latin typeface="Calibri" panose="020F0502020204030204" pitchFamily="34" charset="0"/>
              </a:rPr>
              <a:t>Qualitative Research Characteristics</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Exploring a problem and developing a detailed understanding of the 	central phenomenon.</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The literature review plays a minor role, but justifies the problem.</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Stating the purpose and research question in a broad way.</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Collecting data based on words – participants views</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Analysing data for description and themes </a:t>
            </a:r>
          </a:p>
          <a:p>
            <a:pPr marL="0" indent="0">
              <a:buNone/>
            </a:pPr>
            <a:endParaRPr lang="en-NZ" sz="2400" dirty="0" smtClean="0">
              <a:solidFill>
                <a:schemeClr val="tx1"/>
              </a:solidFill>
              <a:latin typeface="Calibri" panose="020F0502020204030204" pitchFamily="34" charset="0"/>
            </a:endParaRPr>
          </a:p>
          <a:p>
            <a:pPr marL="0" indent="0">
              <a:buNone/>
            </a:pPr>
            <a:endParaRPr lang="en-NZ" sz="2400" dirty="0">
              <a:solidFill>
                <a:schemeClr val="tx1"/>
              </a:solidFill>
              <a:latin typeface="Calibri" panose="020F0502020204030204" pitchFamily="34" charset="0"/>
            </a:endParaRPr>
          </a:p>
        </p:txBody>
      </p:sp>
      <p:sp>
        <p:nvSpPr>
          <p:cNvPr id="4" name="Footer Placeholder 3"/>
          <p:cNvSpPr>
            <a:spLocks noGrp="1"/>
          </p:cNvSpPr>
          <p:nvPr>
            <p:ph type="ftr" sz="quarter" idx="11"/>
          </p:nvPr>
        </p:nvSpPr>
        <p:spPr>
          <a:xfrm>
            <a:off x="4038600" y="6477357"/>
            <a:ext cx="4114800" cy="365125"/>
          </a:xfrm>
        </p:spPr>
        <p:txBody>
          <a:bodyPr/>
          <a:lstStyle/>
          <a:p>
            <a:r>
              <a:rPr lang="en-US" smtClean="0"/>
              <a:t>IT 6111– Introduction - Chapter I of Educational Research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5</a:t>
            </a:fld>
            <a:endParaRPr lang="en-US" dirty="0"/>
          </a:p>
        </p:txBody>
      </p:sp>
    </p:spTree>
    <p:extLst>
      <p:ext uri="{BB962C8B-B14F-4D97-AF65-F5344CB8AC3E}">
        <p14:creationId xmlns:p14="http://schemas.microsoft.com/office/powerpoint/2010/main" val="85005288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NZ" sz="4800" dirty="0">
                <a:latin typeface="Calibri" panose="020F0502020204030204" pitchFamily="34" charset="0"/>
              </a:rPr>
              <a:t>Introduction to Research</a:t>
            </a:r>
          </a:p>
        </p:txBody>
      </p:sp>
      <p:sp>
        <p:nvSpPr>
          <p:cNvPr id="3" name="Content Placeholder 2"/>
          <p:cNvSpPr>
            <a:spLocks noGrp="1"/>
          </p:cNvSpPr>
          <p:nvPr>
            <p:ph idx="1"/>
          </p:nvPr>
        </p:nvSpPr>
        <p:spPr>
          <a:xfrm>
            <a:off x="943266" y="1858481"/>
            <a:ext cx="10094846" cy="3646959"/>
          </a:xfrm>
        </p:spPr>
        <p:txBody>
          <a:bodyPr>
            <a:normAutofit/>
          </a:bodyPr>
          <a:lstStyle/>
          <a:p>
            <a:pPr marL="0" indent="0">
              <a:buNone/>
            </a:pPr>
            <a:r>
              <a:rPr lang="en-NZ" sz="2400" b="1" dirty="0" smtClean="0">
                <a:solidFill>
                  <a:schemeClr val="tx1"/>
                </a:solidFill>
                <a:latin typeface="Calibri" panose="020F0502020204030204" pitchFamily="34" charset="0"/>
              </a:rPr>
              <a:t>Qualitative Research</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Qualitative research is best suited to address a research question 	where you don’t know the variables 	and need to explore.</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A central phenomenon is the key concept, idea or 	process to be </a:t>
            </a:r>
            <a:r>
              <a:rPr lang="en-NZ" sz="2400" dirty="0" smtClean="0">
                <a:solidFill>
                  <a:schemeClr val="tx1"/>
                </a:solidFill>
                <a:latin typeface="Calibri" panose="020F0502020204030204" pitchFamily="34" charset="0"/>
              </a:rPr>
              <a:t>	studied</a:t>
            </a:r>
            <a:r>
              <a:rPr lang="en-NZ" sz="2400" dirty="0" smtClean="0">
                <a:solidFill>
                  <a:schemeClr val="tx1"/>
                </a:solidFill>
                <a:latin typeface="Calibri" panose="020F0502020204030204" pitchFamily="34" charset="0"/>
              </a:rPr>
              <a:t>.</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In qualitative research the literature review plays a less substantial role 	in the beginning of the study.</a:t>
            </a:r>
          </a:p>
          <a:p>
            <a:pPr marL="0" indent="0">
              <a:buNone/>
            </a:pPr>
            <a:endParaRPr lang="en-NZ" sz="2400" dirty="0">
              <a:solidFill>
                <a:schemeClr val="tx1"/>
              </a:solidFill>
              <a:latin typeface="Calibri" panose="020F0502020204030204" pitchFamily="34" charset="0"/>
            </a:endParaRPr>
          </a:p>
          <a:p>
            <a:pPr marL="0" indent="0">
              <a:buNone/>
            </a:pPr>
            <a:endParaRPr lang="en-NZ" sz="2400" dirty="0">
              <a:solidFill>
                <a:schemeClr val="tx1"/>
              </a:solidFill>
              <a:latin typeface="Calibri" panose="020F0502020204030204" pitchFamily="34" charset="0"/>
            </a:endParaRPr>
          </a:p>
        </p:txBody>
      </p:sp>
      <p:sp>
        <p:nvSpPr>
          <p:cNvPr id="4" name="Footer Placeholder 3"/>
          <p:cNvSpPr>
            <a:spLocks noGrp="1"/>
          </p:cNvSpPr>
          <p:nvPr>
            <p:ph type="ftr" sz="quarter" idx="11"/>
          </p:nvPr>
        </p:nvSpPr>
        <p:spPr>
          <a:xfrm>
            <a:off x="4038600" y="6477357"/>
            <a:ext cx="4114800" cy="365125"/>
          </a:xfrm>
        </p:spPr>
        <p:txBody>
          <a:bodyPr/>
          <a:lstStyle/>
          <a:p>
            <a:r>
              <a:rPr lang="en-US" smtClean="0"/>
              <a:t>IT 6111– Introduction - Chapter I of Educational Research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6</a:t>
            </a:fld>
            <a:endParaRPr lang="en-US" dirty="0"/>
          </a:p>
        </p:txBody>
      </p:sp>
    </p:spTree>
    <p:extLst>
      <p:ext uri="{BB962C8B-B14F-4D97-AF65-F5344CB8AC3E}">
        <p14:creationId xmlns:p14="http://schemas.microsoft.com/office/powerpoint/2010/main" val="69779544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NZ" sz="4800" dirty="0">
                <a:latin typeface="Calibri" panose="020F0502020204030204" pitchFamily="34" charset="0"/>
              </a:rPr>
              <a:t>Introduction to Research</a:t>
            </a:r>
          </a:p>
        </p:txBody>
      </p:sp>
      <p:sp>
        <p:nvSpPr>
          <p:cNvPr id="3" name="Content Placeholder 2"/>
          <p:cNvSpPr>
            <a:spLocks noGrp="1"/>
          </p:cNvSpPr>
          <p:nvPr>
            <p:ph idx="1"/>
          </p:nvPr>
        </p:nvSpPr>
        <p:spPr>
          <a:xfrm>
            <a:off x="838200" y="1884264"/>
            <a:ext cx="10515600" cy="3646959"/>
          </a:xfrm>
        </p:spPr>
        <p:txBody>
          <a:bodyPr>
            <a:normAutofit fontScale="92500" lnSpcReduction="10000"/>
          </a:bodyPr>
          <a:lstStyle/>
          <a:p>
            <a:pPr marL="0" indent="0">
              <a:buNone/>
            </a:pPr>
            <a:r>
              <a:rPr lang="en-NZ" sz="2400" dirty="0" smtClean="0">
                <a:solidFill>
                  <a:schemeClr val="tx1"/>
                </a:solidFill>
                <a:latin typeface="Calibri" panose="020F0502020204030204" pitchFamily="34" charset="0"/>
              </a:rPr>
              <a:t>Qualitative Research</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In qualitative research the purpose statement and the research questions 	are stated so that you can best learn from the participants.</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In qualitative research, you collect data to learn from the participants in 	the study develop forms, called protocols for recording data.</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In qualitative research typically you gather a text database, so the data 	analysis of </a:t>
            </a:r>
            <a:r>
              <a:rPr lang="en-NZ" sz="2400" dirty="0" smtClean="0">
                <a:solidFill>
                  <a:schemeClr val="tx1"/>
                </a:solidFill>
                <a:latin typeface="Calibri" panose="020F0502020204030204" pitchFamily="34" charset="0"/>
              </a:rPr>
              <a:t>	text </a:t>
            </a:r>
            <a:r>
              <a:rPr lang="en-NZ" sz="2400" dirty="0" smtClean="0">
                <a:solidFill>
                  <a:schemeClr val="tx1"/>
                </a:solidFill>
                <a:latin typeface="Calibri" panose="020F0502020204030204" pitchFamily="34" charset="0"/>
              </a:rPr>
              <a:t>consists of dividing into groups of sentences, called text </a:t>
            </a:r>
            <a:r>
              <a:rPr lang="en-NZ" sz="2400" dirty="0" smtClean="0">
                <a:solidFill>
                  <a:schemeClr val="tx1"/>
                </a:solidFill>
                <a:latin typeface="Calibri" panose="020F0502020204030204" pitchFamily="34" charset="0"/>
              </a:rPr>
              <a:t>segments </a:t>
            </a:r>
            <a:r>
              <a:rPr lang="en-NZ" sz="2400" dirty="0" smtClean="0">
                <a:solidFill>
                  <a:schemeClr val="tx1"/>
                </a:solidFill>
                <a:latin typeface="Calibri" panose="020F0502020204030204" pitchFamily="34" charset="0"/>
              </a:rPr>
              <a:t>and </a:t>
            </a:r>
            <a:r>
              <a:rPr lang="en-NZ" sz="2400" dirty="0" smtClean="0">
                <a:solidFill>
                  <a:schemeClr val="tx1"/>
                </a:solidFill>
                <a:latin typeface="Calibri" panose="020F0502020204030204" pitchFamily="34" charset="0"/>
              </a:rPr>
              <a:t>	determine </a:t>
            </a:r>
            <a:r>
              <a:rPr lang="en-NZ" sz="2400" dirty="0" smtClean="0">
                <a:solidFill>
                  <a:schemeClr val="tx1"/>
                </a:solidFill>
                <a:latin typeface="Calibri" panose="020F0502020204030204" pitchFamily="34" charset="0"/>
              </a:rPr>
              <a:t>the meaning of each group sentences.</a:t>
            </a:r>
            <a:endParaRPr lang="en-NZ" sz="2400" dirty="0">
              <a:solidFill>
                <a:schemeClr val="tx1"/>
              </a:solidFill>
              <a:latin typeface="Calibri" panose="020F0502020204030204" pitchFamily="34" charset="0"/>
            </a:endParaRPr>
          </a:p>
        </p:txBody>
      </p:sp>
      <p:sp>
        <p:nvSpPr>
          <p:cNvPr id="4" name="Footer Placeholder 3"/>
          <p:cNvSpPr>
            <a:spLocks noGrp="1"/>
          </p:cNvSpPr>
          <p:nvPr>
            <p:ph type="ftr" sz="quarter" idx="11"/>
          </p:nvPr>
        </p:nvSpPr>
        <p:spPr>
          <a:xfrm>
            <a:off x="4038600" y="6477357"/>
            <a:ext cx="4114800" cy="365125"/>
          </a:xfrm>
        </p:spPr>
        <p:txBody>
          <a:bodyPr/>
          <a:lstStyle/>
          <a:p>
            <a:r>
              <a:rPr lang="en-US" smtClean="0"/>
              <a:t>IT 6111– Introduction - Chapter I of Educational Research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7</a:t>
            </a:fld>
            <a:endParaRPr lang="en-US" dirty="0"/>
          </a:p>
        </p:txBody>
      </p:sp>
    </p:spTree>
    <p:extLst>
      <p:ext uri="{BB962C8B-B14F-4D97-AF65-F5344CB8AC3E}">
        <p14:creationId xmlns:p14="http://schemas.microsoft.com/office/powerpoint/2010/main" val="12131983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88" y="0"/>
            <a:ext cx="3520411" cy="6842482"/>
          </a:xfrm>
          <a:prstGeom prst="rect">
            <a:avLst/>
          </a:prstGeom>
        </p:spPr>
      </p:pic>
      <p:sp>
        <p:nvSpPr>
          <p:cNvPr id="2" name="Title 1"/>
          <p:cNvSpPr>
            <a:spLocks noGrp="1"/>
          </p:cNvSpPr>
          <p:nvPr>
            <p:ph type="title"/>
          </p:nvPr>
        </p:nvSpPr>
        <p:spPr/>
        <p:txBody>
          <a:bodyPr>
            <a:normAutofit/>
          </a:bodyPr>
          <a:lstStyle/>
          <a:p>
            <a:r>
              <a:rPr lang="en-NZ" sz="4800" dirty="0">
                <a:latin typeface="Calibri" panose="020F0502020204030204" pitchFamily="34" charset="0"/>
              </a:rPr>
              <a:t>Introduction to Research</a:t>
            </a:r>
          </a:p>
        </p:txBody>
      </p:sp>
      <p:sp>
        <p:nvSpPr>
          <p:cNvPr id="3" name="Content Placeholder 2"/>
          <p:cNvSpPr>
            <a:spLocks noGrp="1"/>
          </p:cNvSpPr>
          <p:nvPr>
            <p:ph idx="1"/>
          </p:nvPr>
        </p:nvSpPr>
        <p:spPr>
          <a:xfrm>
            <a:off x="2308412" y="2055813"/>
            <a:ext cx="10515600" cy="3646959"/>
          </a:xfrm>
        </p:spPr>
        <p:txBody>
          <a:bodyPr>
            <a:normAutofit/>
          </a:bodyPr>
          <a:lstStyle/>
          <a:p>
            <a:pPr marL="0" indent="0">
              <a:buNone/>
            </a:pPr>
            <a:r>
              <a:rPr lang="en-NZ" sz="2400" dirty="0" smtClean="0">
                <a:solidFill>
                  <a:schemeClr val="tx1"/>
                </a:solidFill>
                <a:latin typeface="Calibri" panose="020F0502020204030204" pitchFamily="34" charset="0"/>
              </a:rPr>
              <a:t>Problems with research.	</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1. Results sometimes vague or contradictory.</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2. People looking for hard results are disappointed.</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3. Research accumulates slowly.</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	4. The issue of questionable data.</a:t>
            </a:r>
            <a:endParaRPr lang="en-NZ" sz="2400" dirty="0">
              <a:solidFill>
                <a:schemeClr val="tx1"/>
              </a:solidFill>
              <a:latin typeface="Calibri" panose="020F0502020204030204" pitchFamily="34" charset="0"/>
            </a:endParaRPr>
          </a:p>
        </p:txBody>
      </p:sp>
      <p:sp>
        <p:nvSpPr>
          <p:cNvPr id="4" name="Footer Placeholder 3"/>
          <p:cNvSpPr>
            <a:spLocks noGrp="1"/>
          </p:cNvSpPr>
          <p:nvPr>
            <p:ph type="ftr" sz="quarter" idx="11"/>
          </p:nvPr>
        </p:nvSpPr>
        <p:spPr>
          <a:xfrm>
            <a:off x="4038600" y="6477357"/>
            <a:ext cx="4114800" cy="365125"/>
          </a:xfrm>
        </p:spPr>
        <p:txBody>
          <a:bodyPr/>
          <a:lstStyle/>
          <a:p>
            <a:r>
              <a:rPr lang="en-US" smtClean="0"/>
              <a:t>IT 6111– Introduction - Chapter I of Educational Research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8</a:t>
            </a:fld>
            <a:endParaRPr lang="en-US" dirty="0"/>
          </a:p>
        </p:txBody>
      </p:sp>
    </p:spTree>
    <p:extLst>
      <p:ext uri="{BB962C8B-B14F-4D97-AF65-F5344CB8AC3E}">
        <p14:creationId xmlns:p14="http://schemas.microsoft.com/office/powerpoint/2010/main" val="797026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NZ" sz="4800" dirty="0">
                <a:latin typeface="Calibri" panose="020F0502020204030204" pitchFamily="34" charset="0"/>
              </a:rPr>
              <a:t>Introduction to Research</a:t>
            </a:r>
          </a:p>
        </p:txBody>
      </p:sp>
      <p:sp>
        <p:nvSpPr>
          <p:cNvPr id="3" name="Content Placeholder 2"/>
          <p:cNvSpPr>
            <a:spLocks noGrp="1"/>
          </p:cNvSpPr>
          <p:nvPr>
            <p:ph idx="1"/>
          </p:nvPr>
        </p:nvSpPr>
        <p:spPr>
          <a:xfrm>
            <a:off x="838200" y="2452675"/>
            <a:ext cx="5158946" cy="2053422"/>
          </a:xfrm>
        </p:spPr>
        <p:txBody>
          <a:bodyPr>
            <a:normAutofit fontScale="92500"/>
          </a:bodyPr>
          <a:lstStyle/>
          <a:p>
            <a:pPr marL="0" indent="0">
              <a:buNone/>
            </a:pPr>
            <a:r>
              <a:rPr lang="en-NZ" sz="2400" dirty="0" smtClean="0">
                <a:solidFill>
                  <a:schemeClr val="tx1"/>
                </a:solidFill>
                <a:latin typeface="Calibri" panose="020F0502020204030204" pitchFamily="34" charset="0"/>
              </a:rPr>
              <a:t>Qualitative Research Methods</a:t>
            </a:r>
          </a:p>
          <a:p>
            <a:pPr marL="0" indent="0">
              <a:buNone/>
            </a:pPr>
            <a:r>
              <a:rPr lang="en-NZ" sz="2400" dirty="0">
                <a:solidFill>
                  <a:schemeClr val="tx1"/>
                </a:solidFill>
                <a:latin typeface="Calibri" panose="020F0502020204030204" pitchFamily="34" charset="0"/>
              </a:rPr>
              <a:t>	</a:t>
            </a:r>
            <a:r>
              <a:rPr lang="en-NZ" sz="2400" dirty="0" smtClean="0">
                <a:solidFill>
                  <a:schemeClr val="tx1"/>
                </a:solidFill>
                <a:latin typeface="Calibri" panose="020F0502020204030204" pitchFamily="34" charset="0"/>
              </a:rPr>
              <a:t>Is the other research method, and is used where you wish to study some phenomena but don’t have a hypothesis.</a:t>
            </a:r>
            <a:endParaRPr lang="en-NZ" sz="2400" dirty="0">
              <a:solidFill>
                <a:schemeClr val="tx1"/>
              </a:solidFill>
              <a:latin typeface="Calibri" panose="020F0502020204030204" pitchFamily="34" charset="0"/>
            </a:endParaRPr>
          </a:p>
        </p:txBody>
      </p:sp>
      <p:sp>
        <p:nvSpPr>
          <p:cNvPr id="4" name="Footer Placeholder 3"/>
          <p:cNvSpPr>
            <a:spLocks noGrp="1"/>
          </p:cNvSpPr>
          <p:nvPr>
            <p:ph type="ftr" sz="quarter" idx="11"/>
          </p:nvPr>
        </p:nvSpPr>
        <p:spPr>
          <a:xfrm>
            <a:off x="4038600" y="6477357"/>
            <a:ext cx="4114800" cy="365125"/>
          </a:xfrm>
        </p:spPr>
        <p:txBody>
          <a:bodyPr/>
          <a:lstStyle/>
          <a:p>
            <a:r>
              <a:rPr lang="en-US" smtClean="0"/>
              <a:t>IT 6111– Introduction - Chapter I of Educational Research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9</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0104" y="1547924"/>
            <a:ext cx="4623696" cy="4808426"/>
          </a:xfrm>
          <a:prstGeom prst="rect">
            <a:avLst/>
          </a:prstGeom>
        </p:spPr>
      </p:pic>
    </p:spTree>
    <p:extLst>
      <p:ext uri="{BB962C8B-B14F-4D97-AF65-F5344CB8AC3E}">
        <p14:creationId xmlns:p14="http://schemas.microsoft.com/office/powerpoint/2010/main" val="280826312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TM04033919[[fn=Circuit]]</Template>
  <TotalTime>4083</TotalTime>
  <Words>462</Words>
  <Application>Microsoft Office PowerPoint</Application>
  <PresentationFormat>Widescreen</PresentationFormat>
  <Paragraphs>167</Paragraphs>
  <Slides>19</Slides>
  <Notes>19</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Trebuchet MS</vt:lpstr>
      <vt:lpstr>Tw Cen MT</vt:lpstr>
      <vt:lpstr>Circuit</vt:lpstr>
      <vt:lpstr>Introduction to Research</vt:lpstr>
      <vt:lpstr>Introduction to Research</vt:lpstr>
      <vt:lpstr>Introduction to Research</vt:lpstr>
      <vt:lpstr>Introduction to Research</vt:lpstr>
      <vt:lpstr>Introduction to Research</vt:lpstr>
      <vt:lpstr>Introduction to Research</vt:lpstr>
      <vt:lpstr>Introduction to Research</vt:lpstr>
      <vt:lpstr>Introduction to Research</vt:lpstr>
      <vt:lpstr>Introduction to Research</vt:lpstr>
      <vt:lpstr>Introduction to Research</vt:lpstr>
      <vt:lpstr>Introduction to Research</vt:lpstr>
      <vt:lpstr>Introduction to Research</vt:lpstr>
      <vt:lpstr>Introduction to Research</vt:lpstr>
      <vt:lpstr>Introduction to Research</vt:lpstr>
      <vt:lpstr>Introduction to Research</vt:lpstr>
      <vt:lpstr>Introduction to Research</vt:lpstr>
      <vt:lpstr>Introduction to Research</vt:lpstr>
      <vt:lpstr>Introduction to Research</vt:lpstr>
      <vt:lpstr>Introduction to Research</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Communications</dc:title>
  <dc:creator>Simon Dixon</dc:creator>
  <cp:lastModifiedBy>Simon Dixon</cp:lastModifiedBy>
  <cp:revision>78</cp:revision>
  <dcterms:created xsi:type="dcterms:W3CDTF">2013-06-13T22:16:47Z</dcterms:created>
  <dcterms:modified xsi:type="dcterms:W3CDTF">2017-08-24T21:45:42Z</dcterms:modified>
</cp:coreProperties>
</file>

<file path=docProps/thumbnail.jpeg>
</file>